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5" r:id="rId3"/>
    <p:sldId id="257" r:id="rId4"/>
    <p:sldId id="259" r:id="rId5"/>
    <p:sldId id="260" r:id="rId6"/>
    <p:sldId id="293" r:id="rId7"/>
    <p:sldId id="261" r:id="rId8"/>
    <p:sldId id="262" r:id="rId9"/>
    <p:sldId id="276" r:id="rId10"/>
    <p:sldId id="294" r:id="rId11"/>
    <p:sldId id="264" r:id="rId12"/>
    <p:sldId id="278" r:id="rId13"/>
    <p:sldId id="277" r:id="rId14"/>
    <p:sldId id="266" r:id="rId15"/>
    <p:sldId id="267" r:id="rId16"/>
    <p:sldId id="268" r:id="rId17"/>
    <p:sldId id="269" r:id="rId18"/>
    <p:sldId id="280" r:id="rId19"/>
    <p:sldId id="270" r:id="rId20"/>
    <p:sldId id="271" r:id="rId21"/>
    <p:sldId id="274" r:id="rId22"/>
    <p:sldId id="273" r:id="rId23"/>
    <p:sldId id="281" r:id="rId24"/>
    <p:sldId id="272" r:id="rId25"/>
    <p:sldId id="289" r:id="rId26"/>
    <p:sldId id="291" r:id="rId27"/>
    <p:sldId id="292" r:id="rId28"/>
    <p:sldId id="284" r:id="rId29"/>
    <p:sldId id="283" r:id="rId30"/>
    <p:sldId id="285" r:id="rId31"/>
    <p:sldId id="286" r:id="rId32"/>
    <p:sldId id="287" r:id="rId33"/>
    <p:sldId id="282"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DF09987F-D082-46E3-A64F-581B0A21AAA0}" type="datetimeFigureOut">
              <a:rPr lang="en-IE" smtClean="0"/>
              <a:t>10/12/2013</a:t>
            </a:fld>
            <a:endParaRPr lang="en-IE"/>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IE"/>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7016D3D-6EBC-405D-A967-BD7BF5BDF286}" type="slidenum">
              <a:rPr lang="en-IE" smtClean="0"/>
              <a:t>‹#›</a:t>
            </a:fld>
            <a:endParaRPr lang="en-IE"/>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09987F-D082-46E3-A64F-581B0A21AAA0}" type="datetimeFigureOut">
              <a:rPr lang="en-IE" smtClean="0"/>
              <a:t>10/12/2013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7016D3D-6EBC-405D-A967-BD7BF5BDF286}" type="slidenum">
              <a:rPr lang="en-IE" smtClean="0"/>
              <a:t>‹#›</a:t>
            </a:fld>
            <a:endParaRPr lang="en-IE"/>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09987F-D082-46E3-A64F-581B0A21AAA0}" type="datetimeFigureOut">
              <a:rPr lang="en-IE" smtClean="0"/>
              <a:t>10/12/2013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7016D3D-6EBC-405D-A967-BD7BF5BDF286}" type="slidenum">
              <a:rPr lang="en-IE" smtClean="0"/>
              <a:t>‹#›</a:t>
            </a:fld>
            <a:endParaRPr lang="en-IE"/>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09987F-D082-46E3-A64F-581B0A21AAA0}" type="datetimeFigureOut">
              <a:rPr lang="en-IE" smtClean="0"/>
              <a:t>10/12/2013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7016D3D-6EBC-405D-A967-BD7BF5BDF286}" type="slidenum">
              <a:rPr lang="en-IE" smtClean="0"/>
              <a:t>‹#›</a:t>
            </a:fld>
            <a:endParaRPr lang="en-IE"/>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09987F-D082-46E3-A64F-581B0A21AAA0}" type="datetimeFigureOut">
              <a:rPr lang="en-IE" smtClean="0"/>
              <a:t>10/12/2013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7016D3D-6EBC-405D-A967-BD7BF5BDF286}" type="slidenum">
              <a:rPr lang="en-IE" smtClean="0"/>
              <a:t>‹#›</a:t>
            </a:fld>
            <a:endParaRPr lang="en-IE"/>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F09987F-D082-46E3-A64F-581B0A21AAA0}" type="datetimeFigureOut">
              <a:rPr lang="en-IE" smtClean="0"/>
              <a:t>10/12/2013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F7016D3D-6EBC-405D-A967-BD7BF5BDF286}" type="slidenum">
              <a:rPr lang="en-IE" smtClean="0"/>
              <a:t>‹#›</a:t>
            </a:fld>
            <a:endParaRPr lang="en-IE"/>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F09987F-D082-46E3-A64F-581B0A21AAA0}" type="datetimeFigureOut">
              <a:rPr lang="en-IE" smtClean="0"/>
              <a:t>10/12/2013</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F7016D3D-6EBC-405D-A967-BD7BF5BDF286}" type="slidenum">
              <a:rPr lang="en-IE" smtClean="0"/>
              <a:t>‹#›</a:t>
            </a:fld>
            <a:endParaRPr lang="en-IE"/>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F09987F-D082-46E3-A64F-581B0A21AAA0}" type="datetimeFigureOut">
              <a:rPr lang="en-IE" smtClean="0"/>
              <a:t>10/12/2013</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F7016D3D-6EBC-405D-A967-BD7BF5BDF286}" type="slidenum">
              <a:rPr lang="en-IE" smtClean="0"/>
              <a:t>‹#›</a:t>
            </a:fld>
            <a:endParaRPr lang="en-IE"/>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09987F-D082-46E3-A64F-581B0A21AAA0}" type="datetimeFigureOut">
              <a:rPr lang="en-IE" smtClean="0"/>
              <a:t>10/12/2013</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F7016D3D-6EBC-405D-A967-BD7BF5BDF286}" type="slidenum">
              <a:rPr lang="en-IE" smtClean="0"/>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09987F-D082-46E3-A64F-581B0A21AAA0}" type="datetimeFigureOut">
              <a:rPr lang="en-IE" smtClean="0"/>
              <a:t>10/12/2013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F7016D3D-6EBC-405D-A967-BD7BF5BDF286}" type="slidenum">
              <a:rPr lang="en-IE" smtClean="0"/>
              <a:t>‹#›</a:t>
            </a:fld>
            <a:endParaRPr lang="en-I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09987F-D082-46E3-A64F-581B0A21AAA0}" type="datetimeFigureOut">
              <a:rPr lang="en-IE" smtClean="0"/>
              <a:t>10/12/2013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F7016D3D-6EBC-405D-A967-BD7BF5BDF286}" type="slidenum">
              <a:rPr lang="en-IE" smtClean="0"/>
              <a:t>‹#›</a:t>
            </a:fld>
            <a:endParaRPr lang="en-I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DF09987F-D082-46E3-A64F-581B0A21AAA0}" type="datetimeFigureOut">
              <a:rPr lang="en-IE" smtClean="0"/>
              <a:t>10/12/2013</a:t>
            </a:fld>
            <a:endParaRPr lang="en-IE"/>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IE"/>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F7016D3D-6EBC-405D-A967-BD7BF5BDF286}" type="slidenum">
              <a:rPr lang="en-IE" smtClean="0"/>
              <a:t>‹#›</a:t>
            </a:fld>
            <a:endParaRPr lang="en-I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smtClean="0"/>
              <a:t>Of Mice &amp; Men</a:t>
            </a:r>
            <a:endParaRPr lang="en-IE" dirty="0"/>
          </a:p>
        </p:txBody>
      </p:sp>
      <p:sp>
        <p:nvSpPr>
          <p:cNvPr id="3" name="Subtitle 2"/>
          <p:cNvSpPr>
            <a:spLocks noGrp="1"/>
          </p:cNvSpPr>
          <p:nvPr>
            <p:ph type="subTitle" idx="1"/>
          </p:nvPr>
        </p:nvSpPr>
        <p:spPr/>
        <p:txBody>
          <a:bodyPr>
            <a:normAutofit/>
          </a:bodyPr>
          <a:lstStyle/>
          <a:p>
            <a:r>
              <a:rPr lang="en-IE" dirty="0" smtClean="0"/>
              <a:t>By John Steinbeck</a:t>
            </a:r>
          </a:p>
          <a:p>
            <a:endParaRPr lang="en-IE" dirty="0"/>
          </a:p>
          <a:p>
            <a:r>
              <a:rPr lang="en-IE" dirty="0" smtClean="0"/>
              <a:t>“Maybe </a:t>
            </a:r>
            <a:r>
              <a:rPr lang="en-IE" dirty="0" err="1" smtClean="0"/>
              <a:t>ever’body</a:t>
            </a:r>
            <a:r>
              <a:rPr lang="en-IE" dirty="0" smtClean="0"/>
              <a:t> in the whole damn world is scared of each other.” </a:t>
            </a:r>
          </a:p>
        </p:txBody>
      </p:sp>
    </p:spTree>
    <p:extLst>
      <p:ext uri="{BB962C8B-B14F-4D97-AF65-F5344CB8AC3E}">
        <p14:creationId xmlns:p14="http://schemas.microsoft.com/office/powerpoint/2010/main" val="15704315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smtClean="0"/>
              <a:t>Describe what life was like for people at </a:t>
            </a:r>
            <a:r>
              <a:rPr lang="en-IE" smtClean="0"/>
              <a:t>the time. </a:t>
            </a:r>
            <a:endParaRPr lang="en-IE" dirty="0"/>
          </a:p>
        </p:txBody>
      </p:sp>
      <p:sp>
        <p:nvSpPr>
          <p:cNvPr id="3" name="Title 2"/>
          <p:cNvSpPr>
            <a:spLocks noGrp="1"/>
          </p:cNvSpPr>
          <p:nvPr>
            <p:ph type="title"/>
          </p:nvPr>
        </p:nvSpPr>
        <p:spPr/>
        <p:txBody>
          <a:bodyPr/>
          <a:lstStyle/>
          <a:p>
            <a:r>
              <a:rPr lang="en-IE" sz="4400" dirty="0" smtClean="0"/>
              <a:t>Listen to the following song</a:t>
            </a:r>
            <a:endParaRPr lang="en-IE" sz="4400" dirty="0"/>
          </a:p>
        </p:txBody>
      </p:sp>
    </p:spTree>
    <p:extLst>
      <p:ext uri="{BB962C8B-B14F-4D97-AF65-F5344CB8AC3E}">
        <p14:creationId xmlns:p14="http://schemas.microsoft.com/office/powerpoint/2010/main" val="1640301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a:t>The American economy was booming in the 1920s. Then in 1929 people started to lose confidence. Many people had put all their savings in shares. They started to sell their shares. Share prices collapsed. People lost…………………………</a:t>
            </a:r>
          </a:p>
        </p:txBody>
      </p:sp>
      <p:sp>
        <p:nvSpPr>
          <p:cNvPr id="3" name="Title 2"/>
          <p:cNvSpPr>
            <a:spLocks noGrp="1"/>
          </p:cNvSpPr>
          <p:nvPr>
            <p:ph type="title"/>
          </p:nvPr>
        </p:nvSpPr>
        <p:spPr>
          <a:xfrm>
            <a:off x="683568" y="476672"/>
            <a:ext cx="7756263" cy="1054250"/>
          </a:xfrm>
        </p:spPr>
        <p:txBody>
          <a:bodyPr/>
          <a:lstStyle/>
          <a:p>
            <a:r>
              <a:rPr lang="en-IE" dirty="0" smtClean="0"/>
              <a:t>Compete this Paragraph on The Great Depression</a:t>
            </a:r>
            <a:endParaRPr lang="en-IE" dirty="0"/>
          </a:p>
        </p:txBody>
      </p:sp>
    </p:spTree>
    <p:extLst>
      <p:ext uri="{BB962C8B-B14F-4D97-AF65-F5344CB8AC3E}">
        <p14:creationId xmlns:p14="http://schemas.microsoft.com/office/powerpoint/2010/main" val="35511034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smtClean="0"/>
              <a:t>What have you learnt about migrant workers?</a:t>
            </a:r>
            <a:endParaRPr lang="en-IE" dirty="0"/>
          </a:p>
        </p:txBody>
      </p:sp>
      <p:sp>
        <p:nvSpPr>
          <p:cNvPr id="3" name="Title 2"/>
          <p:cNvSpPr>
            <a:spLocks noGrp="1"/>
          </p:cNvSpPr>
          <p:nvPr>
            <p:ph type="title"/>
          </p:nvPr>
        </p:nvSpPr>
        <p:spPr/>
        <p:txBody>
          <a:bodyPr/>
          <a:lstStyle/>
          <a:p>
            <a:r>
              <a:rPr lang="en-IE" dirty="0" smtClean="0"/>
              <a:t>Migrant Workers</a:t>
            </a:r>
            <a:endParaRPr lang="en-IE" dirty="0"/>
          </a:p>
        </p:txBody>
      </p:sp>
    </p:spTree>
    <p:extLst>
      <p:ext uri="{BB962C8B-B14F-4D97-AF65-F5344CB8AC3E}">
        <p14:creationId xmlns:p14="http://schemas.microsoft.com/office/powerpoint/2010/main" val="31638711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Today we will learn how to:</a:t>
            </a:r>
          </a:p>
          <a:p>
            <a:endParaRPr lang="en-IE" dirty="0"/>
          </a:p>
          <a:p>
            <a:r>
              <a:rPr lang="en-IE" dirty="0" smtClean="0"/>
              <a:t>speculate on the setting of the novel</a:t>
            </a:r>
            <a:r>
              <a:rPr lang="en-IE" dirty="0"/>
              <a:t> </a:t>
            </a:r>
            <a:r>
              <a:rPr lang="en-IE" dirty="0" smtClean="0"/>
              <a:t>&amp; on the characters in the novel. </a:t>
            </a:r>
          </a:p>
          <a:p>
            <a:endParaRPr lang="en-IE" dirty="0"/>
          </a:p>
          <a:p>
            <a:r>
              <a:rPr lang="en-IE" dirty="0" smtClean="0"/>
              <a:t>Analyse the novel’s opening setting.</a:t>
            </a:r>
          </a:p>
          <a:p>
            <a:endParaRPr lang="en-IE" dirty="0"/>
          </a:p>
          <a:p>
            <a:r>
              <a:rPr lang="en-IE" dirty="0" smtClean="0"/>
              <a:t>Analyse the narrative perspective. </a:t>
            </a:r>
          </a:p>
          <a:p>
            <a:endParaRPr lang="en-IE" dirty="0"/>
          </a:p>
        </p:txBody>
      </p:sp>
      <p:sp>
        <p:nvSpPr>
          <p:cNvPr id="3" name="Title 2"/>
          <p:cNvSpPr>
            <a:spLocks noGrp="1"/>
          </p:cNvSpPr>
          <p:nvPr>
            <p:ph type="title"/>
          </p:nvPr>
        </p:nvSpPr>
        <p:spPr/>
        <p:txBody>
          <a:bodyPr/>
          <a:lstStyle/>
          <a:p>
            <a:r>
              <a:rPr lang="en-IE" dirty="0" smtClean="0"/>
              <a:t>Learning Objectives</a:t>
            </a:r>
            <a:endParaRPr lang="en-IE" dirty="0"/>
          </a:p>
        </p:txBody>
      </p:sp>
    </p:spTree>
    <p:extLst>
      <p:ext uri="{BB962C8B-B14F-4D97-AF65-F5344CB8AC3E}">
        <p14:creationId xmlns:p14="http://schemas.microsoft.com/office/powerpoint/2010/main" val="38460768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IE" sz="3200" b="1" u="sng" dirty="0" smtClean="0"/>
              <a:t>Setting</a:t>
            </a:r>
          </a:p>
          <a:p>
            <a:endParaRPr lang="en-IE" dirty="0" smtClean="0"/>
          </a:p>
          <a:p>
            <a:r>
              <a:rPr lang="en-IE" dirty="0" smtClean="0"/>
              <a:t>What do you think the setting of the novel will be like? </a:t>
            </a:r>
          </a:p>
          <a:p>
            <a:endParaRPr lang="en-IE" dirty="0" smtClean="0"/>
          </a:p>
          <a:p>
            <a:endParaRPr lang="en-IE" dirty="0" smtClean="0"/>
          </a:p>
          <a:p>
            <a:r>
              <a:rPr lang="en-IE" dirty="0" smtClean="0"/>
              <a:t>What will the way of life be like?</a:t>
            </a:r>
          </a:p>
          <a:p>
            <a:endParaRPr lang="en-IE" dirty="0"/>
          </a:p>
        </p:txBody>
      </p:sp>
      <p:sp>
        <p:nvSpPr>
          <p:cNvPr id="3" name="Title 2"/>
          <p:cNvSpPr>
            <a:spLocks noGrp="1"/>
          </p:cNvSpPr>
          <p:nvPr>
            <p:ph type="title"/>
          </p:nvPr>
        </p:nvSpPr>
        <p:spPr>
          <a:xfrm>
            <a:off x="683568" y="404664"/>
            <a:ext cx="7756263" cy="1054250"/>
          </a:xfrm>
        </p:spPr>
        <p:txBody>
          <a:bodyPr/>
          <a:lstStyle/>
          <a:p>
            <a:r>
              <a:rPr lang="en-IE" dirty="0" smtClean="0"/>
              <a:t>Speculation before Reading</a:t>
            </a:r>
            <a:endParaRPr lang="en-IE" dirty="0"/>
          </a:p>
        </p:txBody>
      </p:sp>
    </p:spTree>
    <p:extLst>
      <p:ext uri="{BB962C8B-B14F-4D97-AF65-F5344CB8AC3E}">
        <p14:creationId xmlns:p14="http://schemas.microsoft.com/office/powerpoint/2010/main" val="41620828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endParaRPr lang="en-IE" dirty="0"/>
          </a:p>
          <a:p>
            <a:r>
              <a:rPr lang="en-IE" dirty="0" smtClean="0"/>
              <a:t>The Central Characters are two migrant workers:</a:t>
            </a:r>
            <a:endParaRPr lang="en-IE" dirty="0"/>
          </a:p>
          <a:p>
            <a:endParaRPr lang="en-IE" dirty="0" smtClean="0"/>
          </a:p>
          <a:p>
            <a:r>
              <a:rPr lang="en-IE" dirty="0" smtClean="0"/>
              <a:t>What do you think they will look like? Why?</a:t>
            </a:r>
          </a:p>
          <a:p>
            <a:endParaRPr lang="en-IE" dirty="0"/>
          </a:p>
          <a:p>
            <a:r>
              <a:rPr lang="en-IE" dirty="0" smtClean="0"/>
              <a:t>What types of personalities will they have? Why?</a:t>
            </a:r>
          </a:p>
          <a:p>
            <a:endParaRPr lang="en-IE" dirty="0"/>
          </a:p>
          <a:p>
            <a:r>
              <a:rPr lang="en-IE" dirty="0" smtClean="0"/>
              <a:t>If they had dreams. What do you think those dreams would be? Why? </a:t>
            </a:r>
          </a:p>
        </p:txBody>
      </p:sp>
      <p:sp>
        <p:nvSpPr>
          <p:cNvPr id="3" name="Title 2"/>
          <p:cNvSpPr>
            <a:spLocks noGrp="1"/>
          </p:cNvSpPr>
          <p:nvPr>
            <p:ph type="title"/>
          </p:nvPr>
        </p:nvSpPr>
        <p:spPr/>
        <p:txBody>
          <a:bodyPr/>
          <a:lstStyle/>
          <a:p>
            <a:r>
              <a:rPr lang="en-IE" b="1" dirty="0" smtClean="0"/>
              <a:t/>
            </a:r>
            <a:br>
              <a:rPr lang="en-IE" b="1" dirty="0" smtClean="0"/>
            </a:br>
            <a:r>
              <a:rPr lang="en-IE" b="1" dirty="0" smtClean="0"/>
              <a:t>Character</a:t>
            </a:r>
            <a:r>
              <a:rPr lang="en-IE" dirty="0"/>
              <a:t>:</a:t>
            </a:r>
            <a:br>
              <a:rPr lang="en-IE" dirty="0"/>
            </a:br>
            <a:endParaRPr lang="en-IE" dirty="0"/>
          </a:p>
        </p:txBody>
      </p:sp>
    </p:spTree>
    <p:extLst>
      <p:ext uri="{BB962C8B-B14F-4D97-AF65-F5344CB8AC3E}">
        <p14:creationId xmlns:p14="http://schemas.microsoft.com/office/powerpoint/2010/main" val="12627161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IE" dirty="0" smtClean="0"/>
              <a:t>We will now read the first Chapter of the novel together. </a:t>
            </a:r>
          </a:p>
          <a:p>
            <a:endParaRPr lang="en-IE" dirty="0" smtClean="0"/>
          </a:p>
          <a:p>
            <a:r>
              <a:rPr lang="en-IE" dirty="0" smtClean="0"/>
              <a:t>Think about:</a:t>
            </a:r>
          </a:p>
          <a:p>
            <a:endParaRPr lang="en-IE" dirty="0" smtClean="0"/>
          </a:p>
          <a:p>
            <a:r>
              <a:rPr lang="en-IE" dirty="0" smtClean="0"/>
              <a:t>Narrative Perspective.</a:t>
            </a:r>
          </a:p>
          <a:p>
            <a:endParaRPr lang="en-IE" dirty="0"/>
          </a:p>
          <a:p>
            <a:r>
              <a:rPr lang="en-IE" dirty="0" smtClean="0"/>
              <a:t>Setting </a:t>
            </a:r>
          </a:p>
          <a:p>
            <a:endParaRPr lang="en-IE" dirty="0"/>
          </a:p>
          <a:p>
            <a:r>
              <a:rPr lang="en-IE" dirty="0" smtClean="0"/>
              <a:t>Character Description </a:t>
            </a:r>
            <a:endParaRPr lang="en-IE" dirty="0"/>
          </a:p>
        </p:txBody>
      </p:sp>
      <p:sp>
        <p:nvSpPr>
          <p:cNvPr id="3" name="Title 2"/>
          <p:cNvSpPr>
            <a:spLocks noGrp="1"/>
          </p:cNvSpPr>
          <p:nvPr>
            <p:ph type="title"/>
          </p:nvPr>
        </p:nvSpPr>
        <p:spPr/>
        <p:txBody>
          <a:bodyPr/>
          <a:lstStyle/>
          <a:p>
            <a:r>
              <a:rPr lang="en-IE" dirty="0" smtClean="0"/>
              <a:t>Chapter One</a:t>
            </a:r>
            <a:endParaRPr lang="en-IE" dirty="0"/>
          </a:p>
        </p:txBody>
      </p:sp>
    </p:spTree>
    <p:extLst>
      <p:ext uri="{BB962C8B-B14F-4D97-AF65-F5344CB8AC3E}">
        <p14:creationId xmlns:p14="http://schemas.microsoft.com/office/powerpoint/2010/main" val="59563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wipe(down)">
                                      <p:cBhvr>
                                        <p:cTn id="7" dur="1000"/>
                                        <p:tgtEl>
                                          <p:spTgt spid="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wipe(down)">
                                      <p:cBhvr>
                                        <p:cTn id="12" dur="1000"/>
                                        <p:tgtEl>
                                          <p:spTgt spid="2">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animEffect transition="in" filter="wipe(down)">
                                      <p:cBhvr>
                                        <p:cTn id="17" dur="1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smtClean="0"/>
              <a:t>What are the key words (adjectives &amp; nouns) Steinbeck uses to describe setting? Why?</a:t>
            </a:r>
          </a:p>
          <a:p>
            <a:endParaRPr lang="en-IE" dirty="0"/>
          </a:p>
          <a:p>
            <a:r>
              <a:rPr lang="en-IE" dirty="0" smtClean="0"/>
              <a:t>Draw a picture of what you think the setting looks like.</a:t>
            </a:r>
          </a:p>
          <a:p>
            <a:endParaRPr lang="en-IE" dirty="0"/>
          </a:p>
          <a:p>
            <a:r>
              <a:rPr lang="en-IE" dirty="0" smtClean="0"/>
              <a:t>Was that an easy task? Why/ Why Not?</a:t>
            </a:r>
          </a:p>
          <a:p>
            <a:endParaRPr lang="en-IE" dirty="0"/>
          </a:p>
          <a:p>
            <a:endParaRPr lang="en-IE" dirty="0"/>
          </a:p>
        </p:txBody>
      </p:sp>
      <p:sp>
        <p:nvSpPr>
          <p:cNvPr id="3" name="Title 2"/>
          <p:cNvSpPr>
            <a:spLocks noGrp="1"/>
          </p:cNvSpPr>
          <p:nvPr>
            <p:ph type="title"/>
          </p:nvPr>
        </p:nvSpPr>
        <p:spPr/>
        <p:txBody>
          <a:bodyPr/>
          <a:lstStyle/>
          <a:p>
            <a:r>
              <a:rPr lang="en-IE" dirty="0" smtClean="0"/>
              <a:t>Setting</a:t>
            </a:r>
            <a:endParaRPr lang="en-IE" dirty="0"/>
          </a:p>
        </p:txBody>
      </p:sp>
    </p:spTree>
    <p:extLst>
      <p:ext uri="{BB962C8B-B14F-4D97-AF65-F5344CB8AC3E}">
        <p14:creationId xmlns:p14="http://schemas.microsoft.com/office/powerpoint/2010/main" val="538802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Effect transition="in" filter="fade">
                                      <p:cBhvr>
                                        <p:cTn id="14" dur="1000"/>
                                        <p:tgtEl>
                                          <p:spTgt spid="2">
                                            <p:txEl>
                                              <p:pRg st="4" end="4"/>
                                            </p:txEl>
                                          </p:spTgt>
                                        </p:tgtEl>
                                      </p:cBhvr>
                                    </p:animEffect>
                                    <p:anim calcmode="lin" valueType="num">
                                      <p:cBhvr>
                                        <p:cTn id="1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IE" dirty="0"/>
              <a:t>Today we </a:t>
            </a:r>
            <a:r>
              <a:rPr lang="en-IE" dirty="0" smtClean="0"/>
              <a:t>will:</a:t>
            </a:r>
            <a:endParaRPr lang="en-IE" dirty="0"/>
          </a:p>
          <a:p>
            <a:endParaRPr lang="en-IE" dirty="0" smtClean="0"/>
          </a:p>
          <a:p>
            <a:r>
              <a:rPr lang="en-IE" dirty="0" smtClean="0"/>
              <a:t>Learn about the characters of the novel.</a:t>
            </a:r>
          </a:p>
          <a:p>
            <a:endParaRPr lang="en-IE" dirty="0" smtClean="0"/>
          </a:p>
          <a:p>
            <a:r>
              <a:rPr lang="en-IE" dirty="0" smtClean="0"/>
              <a:t>Read about the Characters.</a:t>
            </a:r>
          </a:p>
          <a:p>
            <a:endParaRPr lang="en-IE" dirty="0"/>
          </a:p>
          <a:p>
            <a:r>
              <a:rPr lang="en-IE" dirty="0"/>
              <a:t>W</a:t>
            </a:r>
            <a:r>
              <a:rPr lang="en-IE" dirty="0" smtClean="0"/>
              <a:t>rite the descriptions of the characters.</a:t>
            </a:r>
          </a:p>
          <a:p>
            <a:endParaRPr lang="en-IE" dirty="0"/>
          </a:p>
          <a:p>
            <a:r>
              <a:rPr lang="en-IE" dirty="0" smtClean="0"/>
              <a:t>Draw a picture of the characters. </a:t>
            </a:r>
          </a:p>
          <a:p>
            <a:endParaRPr lang="en-IE" dirty="0"/>
          </a:p>
        </p:txBody>
      </p:sp>
      <p:sp>
        <p:nvSpPr>
          <p:cNvPr id="3" name="Title 2"/>
          <p:cNvSpPr>
            <a:spLocks noGrp="1"/>
          </p:cNvSpPr>
          <p:nvPr>
            <p:ph type="title"/>
          </p:nvPr>
        </p:nvSpPr>
        <p:spPr/>
        <p:txBody>
          <a:bodyPr/>
          <a:lstStyle/>
          <a:p>
            <a:r>
              <a:rPr lang="en-IE" dirty="0" smtClean="0"/>
              <a:t>Learning Outcomes</a:t>
            </a:r>
            <a:endParaRPr lang="en-IE" dirty="0"/>
          </a:p>
        </p:txBody>
      </p:sp>
    </p:spTree>
    <p:extLst>
      <p:ext uri="{BB962C8B-B14F-4D97-AF65-F5344CB8AC3E}">
        <p14:creationId xmlns:p14="http://schemas.microsoft.com/office/powerpoint/2010/main" val="12667665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8193233" cy="4421013"/>
          </a:xfrm>
        </p:spPr>
        <p:txBody>
          <a:bodyPr>
            <a:normAutofit fontScale="92500" lnSpcReduction="10000"/>
          </a:bodyPr>
          <a:lstStyle/>
          <a:p>
            <a:r>
              <a:rPr lang="en-IE" dirty="0" smtClean="0"/>
              <a:t>How does Steinbeck create the character of </a:t>
            </a:r>
            <a:r>
              <a:rPr lang="en-IE" b="1" i="1" dirty="0" smtClean="0">
                <a:solidFill>
                  <a:srgbClr val="FF0000"/>
                </a:solidFill>
              </a:rPr>
              <a:t>George</a:t>
            </a:r>
            <a:r>
              <a:rPr lang="en-IE" dirty="0" smtClean="0">
                <a:solidFill>
                  <a:srgbClr val="FF0000"/>
                </a:solidFill>
              </a:rPr>
              <a:t> </a:t>
            </a:r>
            <a:r>
              <a:rPr lang="en-IE" dirty="0" smtClean="0"/>
              <a:t>in the story?</a:t>
            </a:r>
          </a:p>
          <a:p>
            <a:endParaRPr lang="en-IE" dirty="0"/>
          </a:p>
          <a:p>
            <a:r>
              <a:rPr lang="en-IE" dirty="0" smtClean="0"/>
              <a:t>Think about:</a:t>
            </a:r>
          </a:p>
          <a:p>
            <a:endParaRPr lang="en-IE" dirty="0"/>
          </a:p>
          <a:p>
            <a:r>
              <a:rPr lang="en-IE" dirty="0" smtClean="0"/>
              <a:t>Physical descriptions – Adjectives, metaphor and simile. </a:t>
            </a:r>
          </a:p>
          <a:p>
            <a:endParaRPr lang="en-IE" dirty="0"/>
          </a:p>
          <a:p>
            <a:r>
              <a:rPr lang="en-IE" dirty="0" smtClean="0"/>
              <a:t>Movement &amp; Posture – Nouns, Verbs, simile &amp; metaphor. </a:t>
            </a:r>
          </a:p>
          <a:p>
            <a:endParaRPr lang="en-IE" dirty="0"/>
          </a:p>
          <a:p>
            <a:r>
              <a:rPr lang="en-IE" dirty="0" smtClean="0"/>
              <a:t>Dialogue – How does he speak? Does he have an accent? What tone does he use? What vocabulary does he use? Is it colloquial </a:t>
            </a:r>
            <a:endParaRPr lang="en-IE" dirty="0"/>
          </a:p>
        </p:txBody>
      </p:sp>
      <p:sp>
        <p:nvSpPr>
          <p:cNvPr id="3" name="Title 2"/>
          <p:cNvSpPr>
            <a:spLocks noGrp="1"/>
          </p:cNvSpPr>
          <p:nvPr>
            <p:ph type="title"/>
          </p:nvPr>
        </p:nvSpPr>
        <p:spPr/>
        <p:txBody>
          <a:bodyPr/>
          <a:lstStyle/>
          <a:p>
            <a:r>
              <a:rPr lang="en-IE" dirty="0" smtClean="0"/>
              <a:t>Character</a:t>
            </a:r>
            <a:endParaRPr lang="en-IE" dirty="0"/>
          </a:p>
        </p:txBody>
      </p:sp>
    </p:spTree>
    <p:extLst>
      <p:ext uri="{BB962C8B-B14F-4D97-AF65-F5344CB8AC3E}">
        <p14:creationId xmlns:p14="http://schemas.microsoft.com/office/powerpoint/2010/main" val="10042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circle(in)">
                                      <p:cBhvr>
                                        <p:cTn id="7" dur="20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circle(in)">
                                      <p:cBhvr>
                                        <p:cTn id="12" dur="20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circle(in)">
                                      <p:cBhvr>
                                        <p:cTn id="17" dur="20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circle(in)">
                                      <p:cBhvr>
                                        <p:cTn id="22" dur="2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IE" dirty="0"/>
              <a:t> Today we will learn </a:t>
            </a:r>
            <a:r>
              <a:rPr lang="en-IE" dirty="0" smtClean="0"/>
              <a:t>about:</a:t>
            </a:r>
            <a:endParaRPr lang="en-IE" dirty="0"/>
          </a:p>
          <a:p>
            <a:pPr marL="0" indent="0">
              <a:buNone/>
            </a:pPr>
            <a:endParaRPr lang="en-IE" dirty="0" smtClean="0"/>
          </a:p>
          <a:p>
            <a:r>
              <a:rPr lang="en-IE" dirty="0" smtClean="0"/>
              <a:t>The importance of context to a novel.</a:t>
            </a:r>
          </a:p>
          <a:p>
            <a:endParaRPr lang="en-IE" dirty="0"/>
          </a:p>
          <a:p>
            <a:r>
              <a:rPr lang="en-IE" dirty="0"/>
              <a:t>T</a:t>
            </a:r>
            <a:r>
              <a:rPr lang="en-IE" dirty="0" smtClean="0"/>
              <a:t>he history of the Great depression. </a:t>
            </a:r>
            <a:endParaRPr lang="en-IE" dirty="0"/>
          </a:p>
        </p:txBody>
      </p:sp>
      <p:sp>
        <p:nvSpPr>
          <p:cNvPr id="3" name="Title 2"/>
          <p:cNvSpPr>
            <a:spLocks noGrp="1"/>
          </p:cNvSpPr>
          <p:nvPr>
            <p:ph type="title"/>
          </p:nvPr>
        </p:nvSpPr>
        <p:spPr/>
        <p:txBody>
          <a:bodyPr/>
          <a:lstStyle/>
          <a:p>
            <a:r>
              <a:rPr lang="en-IE" dirty="0" smtClean="0"/>
              <a:t>Learning Objectives</a:t>
            </a:r>
            <a:endParaRPr lang="en-IE" dirty="0"/>
          </a:p>
        </p:txBody>
      </p:sp>
    </p:spTree>
    <p:extLst>
      <p:ext uri="{BB962C8B-B14F-4D97-AF65-F5344CB8AC3E}">
        <p14:creationId xmlns:p14="http://schemas.microsoft.com/office/powerpoint/2010/main" val="18374858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8049217" cy="4349005"/>
          </a:xfrm>
        </p:spPr>
        <p:txBody>
          <a:bodyPr>
            <a:normAutofit lnSpcReduction="10000"/>
          </a:bodyPr>
          <a:lstStyle/>
          <a:p>
            <a:pPr lvl="0">
              <a:buClr>
                <a:srgbClr val="873624"/>
              </a:buClr>
            </a:pPr>
            <a:r>
              <a:rPr lang="en-IE" sz="2200" dirty="0">
                <a:solidFill>
                  <a:prstClr val="black">
                    <a:lumMod val="85000"/>
                    <a:lumOff val="15000"/>
                  </a:prstClr>
                </a:solidFill>
              </a:rPr>
              <a:t>How does Steinbeck create the character of </a:t>
            </a:r>
            <a:r>
              <a:rPr lang="en-IE" sz="2200" b="1" i="1" dirty="0" err="1" smtClean="0">
                <a:solidFill>
                  <a:srgbClr val="FF0000"/>
                </a:solidFill>
              </a:rPr>
              <a:t>Lennie</a:t>
            </a:r>
            <a:r>
              <a:rPr lang="en-IE" sz="2200" b="1" i="1" dirty="0" smtClean="0">
                <a:solidFill>
                  <a:srgbClr val="FF0000"/>
                </a:solidFill>
              </a:rPr>
              <a:t> </a:t>
            </a:r>
            <a:r>
              <a:rPr lang="en-IE" sz="2200" dirty="0" smtClean="0">
                <a:solidFill>
                  <a:prstClr val="black">
                    <a:lumMod val="85000"/>
                    <a:lumOff val="15000"/>
                  </a:prstClr>
                </a:solidFill>
              </a:rPr>
              <a:t>in </a:t>
            </a:r>
            <a:r>
              <a:rPr lang="en-IE" sz="2200" dirty="0">
                <a:solidFill>
                  <a:prstClr val="black">
                    <a:lumMod val="85000"/>
                    <a:lumOff val="15000"/>
                  </a:prstClr>
                </a:solidFill>
              </a:rPr>
              <a:t>the story?</a:t>
            </a:r>
          </a:p>
          <a:p>
            <a:pPr lvl="0">
              <a:buClr>
                <a:srgbClr val="873624"/>
              </a:buClr>
            </a:pPr>
            <a:endParaRPr lang="en-IE" sz="2200" dirty="0">
              <a:solidFill>
                <a:prstClr val="black">
                  <a:lumMod val="85000"/>
                  <a:lumOff val="15000"/>
                </a:prstClr>
              </a:solidFill>
            </a:endParaRPr>
          </a:p>
          <a:p>
            <a:pPr lvl="0">
              <a:buClr>
                <a:srgbClr val="873624"/>
              </a:buClr>
            </a:pPr>
            <a:r>
              <a:rPr lang="en-IE" sz="2200" dirty="0">
                <a:solidFill>
                  <a:prstClr val="black">
                    <a:lumMod val="85000"/>
                    <a:lumOff val="15000"/>
                  </a:prstClr>
                </a:solidFill>
              </a:rPr>
              <a:t>Think about:</a:t>
            </a:r>
          </a:p>
          <a:p>
            <a:pPr lvl="0">
              <a:buClr>
                <a:srgbClr val="873624"/>
              </a:buClr>
            </a:pPr>
            <a:endParaRPr lang="en-IE" sz="2200" dirty="0">
              <a:solidFill>
                <a:prstClr val="black">
                  <a:lumMod val="85000"/>
                  <a:lumOff val="15000"/>
                </a:prstClr>
              </a:solidFill>
            </a:endParaRPr>
          </a:p>
          <a:p>
            <a:pPr lvl="0">
              <a:buClr>
                <a:srgbClr val="873624"/>
              </a:buClr>
            </a:pPr>
            <a:r>
              <a:rPr lang="en-IE" sz="2200" dirty="0">
                <a:solidFill>
                  <a:prstClr val="black">
                    <a:lumMod val="85000"/>
                    <a:lumOff val="15000"/>
                  </a:prstClr>
                </a:solidFill>
              </a:rPr>
              <a:t>Physical descriptions – Adjectives, metaphor and simile. </a:t>
            </a:r>
          </a:p>
          <a:p>
            <a:pPr lvl="0">
              <a:buClr>
                <a:srgbClr val="873624"/>
              </a:buClr>
            </a:pPr>
            <a:endParaRPr lang="en-IE" sz="2200" dirty="0">
              <a:solidFill>
                <a:prstClr val="black">
                  <a:lumMod val="85000"/>
                  <a:lumOff val="15000"/>
                </a:prstClr>
              </a:solidFill>
            </a:endParaRPr>
          </a:p>
          <a:p>
            <a:pPr lvl="0">
              <a:buClr>
                <a:srgbClr val="873624"/>
              </a:buClr>
            </a:pPr>
            <a:r>
              <a:rPr lang="en-IE" sz="2200" dirty="0">
                <a:solidFill>
                  <a:prstClr val="black">
                    <a:lumMod val="85000"/>
                    <a:lumOff val="15000"/>
                  </a:prstClr>
                </a:solidFill>
              </a:rPr>
              <a:t>Movement &amp; Posture – Nouns, Verbs, simile &amp; </a:t>
            </a:r>
            <a:r>
              <a:rPr lang="en-IE" sz="2200" dirty="0" err="1">
                <a:solidFill>
                  <a:prstClr val="black">
                    <a:lumMod val="85000"/>
                    <a:lumOff val="15000"/>
                  </a:prstClr>
                </a:solidFill>
              </a:rPr>
              <a:t>mataphor</a:t>
            </a:r>
            <a:r>
              <a:rPr lang="en-IE" sz="2200" dirty="0">
                <a:solidFill>
                  <a:prstClr val="black">
                    <a:lumMod val="85000"/>
                    <a:lumOff val="15000"/>
                  </a:prstClr>
                </a:solidFill>
              </a:rPr>
              <a:t>. </a:t>
            </a:r>
          </a:p>
          <a:p>
            <a:pPr lvl="0">
              <a:buClr>
                <a:srgbClr val="873624"/>
              </a:buClr>
            </a:pPr>
            <a:endParaRPr lang="en-IE" sz="2200" dirty="0">
              <a:solidFill>
                <a:prstClr val="black">
                  <a:lumMod val="85000"/>
                  <a:lumOff val="15000"/>
                </a:prstClr>
              </a:solidFill>
            </a:endParaRPr>
          </a:p>
          <a:p>
            <a:pPr lvl="0">
              <a:buClr>
                <a:srgbClr val="873624"/>
              </a:buClr>
            </a:pPr>
            <a:r>
              <a:rPr lang="en-IE" sz="2200" dirty="0">
                <a:solidFill>
                  <a:prstClr val="black">
                    <a:lumMod val="85000"/>
                    <a:lumOff val="15000"/>
                  </a:prstClr>
                </a:solidFill>
              </a:rPr>
              <a:t>Dialogue – How does he speak? Does he have an accent? What tone does he use? What vocabulary does he use? Is it colloquial </a:t>
            </a:r>
          </a:p>
          <a:p>
            <a:endParaRPr lang="en-IE" dirty="0"/>
          </a:p>
        </p:txBody>
      </p:sp>
      <p:sp>
        <p:nvSpPr>
          <p:cNvPr id="3" name="Title 2"/>
          <p:cNvSpPr>
            <a:spLocks noGrp="1"/>
          </p:cNvSpPr>
          <p:nvPr>
            <p:ph type="title"/>
          </p:nvPr>
        </p:nvSpPr>
        <p:spPr/>
        <p:txBody>
          <a:bodyPr/>
          <a:lstStyle/>
          <a:p>
            <a:endParaRPr lang="en-IE"/>
          </a:p>
        </p:txBody>
      </p:sp>
    </p:spTree>
    <p:extLst>
      <p:ext uri="{BB962C8B-B14F-4D97-AF65-F5344CB8AC3E}">
        <p14:creationId xmlns:p14="http://schemas.microsoft.com/office/powerpoint/2010/main" val="63959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heel(1)">
                                      <p:cBhvr>
                                        <p:cTn id="7" dur="20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wheel(1)">
                                      <p:cBhvr>
                                        <p:cTn id="12" dur="20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wheel(1)">
                                      <p:cBhvr>
                                        <p:cTn id="17" dur="20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wheel(1)">
                                      <p:cBhvr>
                                        <p:cTn id="22" dur="2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IE"/>
          </a:p>
        </p:txBody>
      </p:sp>
      <p:sp>
        <p:nvSpPr>
          <p:cNvPr id="3" name="Title 2"/>
          <p:cNvSpPr>
            <a:spLocks noGrp="1"/>
          </p:cNvSpPr>
          <p:nvPr>
            <p:ph type="title"/>
          </p:nvPr>
        </p:nvSpPr>
        <p:spPr/>
        <p:txBody>
          <a:bodyPr/>
          <a:lstStyle/>
          <a:p>
            <a:r>
              <a:rPr lang="en-IE" dirty="0" smtClean="0"/>
              <a:t>Draw George &amp; </a:t>
            </a:r>
            <a:r>
              <a:rPr lang="en-IE" dirty="0" err="1" smtClean="0"/>
              <a:t>Lennie</a:t>
            </a:r>
            <a:endParaRPr lang="en-IE" dirty="0"/>
          </a:p>
        </p:txBody>
      </p:sp>
    </p:spTree>
    <p:extLst>
      <p:ext uri="{BB962C8B-B14F-4D97-AF65-F5344CB8AC3E}">
        <p14:creationId xmlns:p14="http://schemas.microsoft.com/office/powerpoint/2010/main" val="9341099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George &amp; </a:t>
            </a:r>
            <a:r>
              <a:rPr lang="en-IE" dirty="0" err="1" smtClean="0"/>
              <a:t>Lennie</a:t>
            </a:r>
            <a:endParaRPr lang="en-IE"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2492896"/>
            <a:ext cx="3240360" cy="3964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2908" y="2557463"/>
            <a:ext cx="4339532" cy="2887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82079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a:t>Today we </a:t>
            </a:r>
            <a:r>
              <a:rPr lang="en-IE" dirty="0" smtClean="0"/>
              <a:t>will:</a:t>
            </a:r>
            <a:endParaRPr lang="en-IE" dirty="0"/>
          </a:p>
          <a:p>
            <a:endParaRPr lang="en-IE" dirty="0" smtClean="0"/>
          </a:p>
          <a:p>
            <a:r>
              <a:rPr lang="en-IE" dirty="0" smtClean="0"/>
              <a:t>Learn about the relationship between the characters of the novel.</a:t>
            </a:r>
          </a:p>
          <a:p>
            <a:endParaRPr lang="en-IE" dirty="0" smtClean="0"/>
          </a:p>
          <a:p>
            <a:r>
              <a:rPr lang="en-IE" dirty="0" smtClean="0"/>
              <a:t>Read about the characters’ relationship.</a:t>
            </a:r>
          </a:p>
          <a:p>
            <a:endParaRPr lang="en-IE" dirty="0"/>
          </a:p>
          <a:p>
            <a:r>
              <a:rPr lang="en-IE" dirty="0" smtClean="0"/>
              <a:t>Analyse their relationship. </a:t>
            </a:r>
          </a:p>
          <a:p>
            <a:endParaRPr lang="en-IE" dirty="0"/>
          </a:p>
        </p:txBody>
      </p:sp>
      <p:sp>
        <p:nvSpPr>
          <p:cNvPr id="3" name="Title 2"/>
          <p:cNvSpPr>
            <a:spLocks noGrp="1"/>
          </p:cNvSpPr>
          <p:nvPr>
            <p:ph type="title"/>
          </p:nvPr>
        </p:nvSpPr>
        <p:spPr/>
        <p:txBody>
          <a:bodyPr/>
          <a:lstStyle/>
          <a:p>
            <a:r>
              <a:rPr lang="en-IE" dirty="0" smtClean="0"/>
              <a:t>Learning Outcomes</a:t>
            </a:r>
            <a:endParaRPr lang="en-IE" dirty="0"/>
          </a:p>
        </p:txBody>
      </p:sp>
    </p:spTree>
    <p:extLst>
      <p:ext uri="{BB962C8B-B14F-4D97-AF65-F5344CB8AC3E}">
        <p14:creationId xmlns:p14="http://schemas.microsoft.com/office/powerpoint/2010/main" val="1993101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smtClean="0"/>
              <a:t>How would you describe the relationship between George and </a:t>
            </a:r>
            <a:r>
              <a:rPr lang="en-IE" dirty="0" err="1" smtClean="0"/>
              <a:t>Lennie</a:t>
            </a:r>
            <a:r>
              <a:rPr lang="en-IE" dirty="0" smtClean="0"/>
              <a:t>?</a:t>
            </a:r>
          </a:p>
          <a:p>
            <a:endParaRPr lang="en-IE" dirty="0"/>
          </a:p>
          <a:p>
            <a:r>
              <a:rPr lang="en-IE" dirty="0" smtClean="0"/>
              <a:t>Friends?</a:t>
            </a:r>
          </a:p>
          <a:p>
            <a:endParaRPr lang="en-IE" dirty="0"/>
          </a:p>
          <a:p>
            <a:r>
              <a:rPr lang="en-IE" dirty="0" smtClean="0"/>
              <a:t>Or is it something else? Why? Why not?</a:t>
            </a:r>
            <a:endParaRPr lang="en-IE" dirty="0"/>
          </a:p>
        </p:txBody>
      </p:sp>
      <p:sp>
        <p:nvSpPr>
          <p:cNvPr id="3" name="Title 2"/>
          <p:cNvSpPr>
            <a:spLocks noGrp="1"/>
          </p:cNvSpPr>
          <p:nvPr>
            <p:ph type="title"/>
          </p:nvPr>
        </p:nvSpPr>
        <p:spPr/>
        <p:txBody>
          <a:bodyPr/>
          <a:lstStyle/>
          <a:p>
            <a:r>
              <a:rPr lang="en-IE" dirty="0" smtClean="0"/>
              <a:t>Character Relationship</a:t>
            </a:r>
            <a:endParaRPr lang="en-IE" dirty="0"/>
          </a:p>
        </p:txBody>
      </p:sp>
    </p:spTree>
    <p:extLst>
      <p:ext uri="{BB962C8B-B14F-4D97-AF65-F5344CB8AC3E}">
        <p14:creationId xmlns:p14="http://schemas.microsoft.com/office/powerpoint/2010/main" val="10998557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a:t>Today we </a:t>
            </a:r>
            <a:r>
              <a:rPr lang="en-IE" dirty="0" smtClean="0"/>
              <a:t>will:</a:t>
            </a:r>
            <a:endParaRPr lang="en-IE" dirty="0"/>
          </a:p>
          <a:p>
            <a:endParaRPr lang="en-IE" dirty="0" smtClean="0"/>
          </a:p>
          <a:p>
            <a:r>
              <a:rPr lang="en-IE" dirty="0" smtClean="0"/>
              <a:t>Summarise what we learned about the characters from the text.</a:t>
            </a:r>
          </a:p>
          <a:p>
            <a:endParaRPr lang="en-IE" dirty="0" smtClean="0"/>
          </a:p>
          <a:p>
            <a:pPr marL="0" indent="0">
              <a:buNone/>
            </a:pPr>
            <a:endParaRPr lang="en-IE" dirty="0"/>
          </a:p>
        </p:txBody>
      </p:sp>
      <p:sp>
        <p:nvSpPr>
          <p:cNvPr id="3" name="Title 2"/>
          <p:cNvSpPr>
            <a:spLocks noGrp="1"/>
          </p:cNvSpPr>
          <p:nvPr>
            <p:ph type="title"/>
          </p:nvPr>
        </p:nvSpPr>
        <p:spPr/>
        <p:txBody>
          <a:bodyPr/>
          <a:lstStyle/>
          <a:p>
            <a:r>
              <a:rPr lang="en-IE" dirty="0" smtClean="0"/>
              <a:t>Learning Outcomes</a:t>
            </a:r>
            <a:endParaRPr lang="en-IE" dirty="0"/>
          </a:p>
        </p:txBody>
      </p:sp>
    </p:spTree>
    <p:extLst>
      <p:ext uri="{BB962C8B-B14F-4D97-AF65-F5344CB8AC3E}">
        <p14:creationId xmlns:p14="http://schemas.microsoft.com/office/powerpoint/2010/main" val="2948971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err="1" smtClean="0"/>
              <a:t>Lennie</a:t>
            </a:r>
            <a:endParaRPr lang="en-IE" dirty="0"/>
          </a:p>
        </p:txBody>
      </p:sp>
      <p:graphicFrame>
        <p:nvGraphicFramePr>
          <p:cNvPr id="5" name="Table 4"/>
          <p:cNvGraphicFramePr>
            <a:graphicFrameLocks noGrp="1"/>
          </p:cNvGraphicFramePr>
          <p:nvPr>
            <p:extLst>
              <p:ext uri="{D42A27DB-BD31-4B8C-83A1-F6EECF244321}">
                <p14:modId xmlns:p14="http://schemas.microsoft.com/office/powerpoint/2010/main" val="3888605831"/>
              </p:ext>
            </p:extLst>
          </p:nvPr>
        </p:nvGraphicFramePr>
        <p:xfrm>
          <a:off x="1043608" y="2132856"/>
          <a:ext cx="6515100" cy="4472940"/>
        </p:xfrm>
        <a:graphic>
          <a:graphicData uri="http://schemas.openxmlformats.org/drawingml/2006/table">
            <a:tbl>
              <a:tblPr/>
              <a:tblGrid>
                <a:gridCol w="3209925"/>
                <a:gridCol w="3305175"/>
              </a:tblGrid>
              <a:tr h="276225">
                <a:tc>
                  <a:txBody>
                    <a:bodyPr/>
                    <a:lstStyle/>
                    <a:p>
                      <a:pPr>
                        <a:spcAft>
                          <a:spcPts val="0"/>
                        </a:spcAft>
                      </a:pPr>
                      <a:r>
                        <a:rPr lang="en-GB" sz="1600">
                          <a:effectLst/>
                          <a:latin typeface="Comic Sans MS"/>
                          <a:ea typeface="Times New Roman"/>
                        </a:rPr>
                        <a:t>Things they do or say: LENNIE</a:t>
                      </a:r>
                      <a:endParaRPr lang="en-IE"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Comic Sans MS"/>
                          <a:ea typeface="Times New Roman"/>
                        </a:rPr>
                        <a:t>What this shows</a:t>
                      </a:r>
                      <a:endParaRPr lang="en-IE"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a:spcAft>
                          <a:spcPts val="0"/>
                        </a:spcAft>
                      </a:pPr>
                      <a:r>
                        <a:rPr lang="en-GB" sz="1600">
                          <a:effectLst/>
                          <a:latin typeface="Comic Sans MS"/>
                          <a:ea typeface="Times New Roman"/>
                        </a:rPr>
                        <a:t>Lennie rushes to drink water from the pond, without stopping to think if it is clean</a:t>
                      </a:r>
                      <a:endParaRPr lang="en-IE"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Comic Sans MS"/>
                          <a:ea typeface="Times New Roman"/>
                        </a:rPr>
                        <a:t>He is impulsive: acts without thinking</a:t>
                      </a:r>
                      <a:endParaRPr lang="en-IE"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075">
                <a:tc>
                  <a:txBody>
                    <a:bodyPr/>
                    <a:lstStyle/>
                    <a:p>
                      <a:pPr>
                        <a:spcAft>
                          <a:spcPts val="0"/>
                        </a:spcAft>
                      </a:pPr>
                      <a:r>
                        <a:rPr lang="en-GB" sz="1600">
                          <a:effectLst/>
                          <a:latin typeface="Comic Sans MS"/>
                          <a:ea typeface="Times New Roman"/>
                        </a:rPr>
                        <a:t>He drinks like a horse</a:t>
                      </a:r>
                      <a:endParaRPr lang="en-IE"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Comic Sans MS"/>
                          <a:ea typeface="Times New Roman"/>
                        </a:rPr>
                        <a:t> </a:t>
                      </a:r>
                      <a:endParaRPr lang="en-IE"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075">
                <a:tc>
                  <a:txBody>
                    <a:bodyPr/>
                    <a:lstStyle/>
                    <a:p>
                      <a:pPr>
                        <a:spcAft>
                          <a:spcPts val="0"/>
                        </a:spcAft>
                      </a:pPr>
                      <a:r>
                        <a:rPr lang="en-GB" sz="1600">
                          <a:effectLst/>
                          <a:latin typeface="Comic Sans MS"/>
                          <a:ea typeface="Times New Roman"/>
                        </a:rPr>
                        <a:t>He copies every movement George makes</a:t>
                      </a:r>
                      <a:endParaRPr lang="en-IE"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Comic Sans MS"/>
                          <a:ea typeface="Times New Roman"/>
                        </a:rPr>
                        <a:t> </a:t>
                      </a:r>
                      <a:endParaRPr lang="en-IE"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a:spcAft>
                          <a:spcPts val="0"/>
                        </a:spcAft>
                      </a:pPr>
                      <a:r>
                        <a:rPr lang="en-GB" sz="1600">
                          <a:effectLst/>
                          <a:latin typeface="Comic Sans MS"/>
                          <a:ea typeface="Times New Roman"/>
                        </a:rPr>
                        <a:t>He walks behind George</a:t>
                      </a:r>
                      <a:endParaRPr lang="en-IE"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Comic Sans MS"/>
                          <a:ea typeface="Times New Roman"/>
                        </a:rPr>
                        <a:t> </a:t>
                      </a:r>
                      <a:endParaRPr lang="en-IE"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075">
                <a:tc>
                  <a:txBody>
                    <a:bodyPr/>
                    <a:lstStyle/>
                    <a:p>
                      <a:pPr>
                        <a:spcAft>
                          <a:spcPts val="0"/>
                        </a:spcAft>
                      </a:pPr>
                      <a:r>
                        <a:rPr lang="en-GB" sz="1600">
                          <a:effectLst/>
                          <a:latin typeface="Comic Sans MS"/>
                          <a:ea typeface="Times New Roman"/>
                        </a:rPr>
                        <a:t>He forgets things and needs to repeat them over and over. P. 21 ‘I tried not to forget.’</a:t>
                      </a:r>
                      <a:endParaRPr lang="en-IE"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Comic Sans MS"/>
                          <a:ea typeface="Times New Roman"/>
                        </a:rPr>
                        <a:t> </a:t>
                      </a:r>
                      <a:endParaRPr lang="en-IE"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075">
                <a:tc>
                  <a:txBody>
                    <a:bodyPr/>
                    <a:lstStyle/>
                    <a:p>
                      <a:pPr>
                        <a:spcAft>
                          <a:spcPts val="0"/>
                        </a:spcAft>
                      </a:pPr>
                      <a:r>
                        <a:rPr lang="en-GB" sz="1600">
                          <a:effectLst/>
                          <a:latin typeface="Comic Sans MS"/>
                          <a:ea typeface="Times New Roman"/>
                        </a:rPr>
                        <a:t>He likes to ‘pet soft things’</a:t>
                      </a:r>
                      <a:endParaRPr lang="en-IE"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Comic Sans MS"/>
                          <a:ea typeface="Times New Roman"/>
                        </a:rPr>
                        <a:t> </a:t>
                      </a:r>
                      <a:endParaRPr lang="en-IE"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a:spcAft>
                          <a:spcPts val="0"/>
                        </a:spcAft>
                      </a:pPr>
                      <a:r>
                        <a:rPr lang="en-GB" sz="1600">
                          <a:effectLst/>
                          <a:latin typeface="Comic Sans MS"/>
                          <a:ea typeface="Times New Roman"/>
                        </a:rPr>
                        <a:t>He dreams of having rabbits to look after</a:t>
                      </a:r>
                      <a:endParaRPr lang="en-IE"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Comic Sans MS"/>
                          <a:ea typeface="Times New Roman"/>
                        </a:rPr>
                        <a:t> </a:t>
                      </a:r>
                      <a:endParaRPr lang="en-IE"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075">
                <a:tc>
                  <a:txBody>
                    <a:bodyPr/>
                    <a:lstStyle/>
                    <a:p>
                      <a:pPr>
                        <a:spcAft>
                          <a:spcPts val="0"/>
                        </a:spcAft>
                      </a:pPr>
                      <a:r>
                        <a:rPr lang="en-GB" sz="1600">
                          <a:effectLst/>
                          <a:latin typeface="Comic Sans MS"/>
                          <a:ea typeface="Times New Roman"/>
                        </a:rPr>
                        <a:t>He tells George that if George doesn’t want him around, he can go off and live in a cave</a:t>
                      </a:r>
                      <a:endParaRPr lang="en-IE"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Comic Sans MS"/>
                          <a:ea typeface="Times New Roman"/>
                        </a:rPr>
                        <a:t> </a:t>
                      </a:r>
                      <a:endParaRPr lang="en-IE"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275">
                <a:tc>
                  <a:txBody>
                    <a:bodyPr/>
                    <a:lstStyle/>
                    <a:p>
                      <a:pPr>
                        <a:spcAft>
                          <a:spcPts val="0"/>
                        </a:spcAft>
                      </a:pPr>
                      <a:r>
                        <a:rPr lang="en-GB" sz="1600" dirty="0">
                          <a:effectLst/>
                          <a:latin typeface="Comic Sans MS"/>
                          <a:ea typeface="Times New Roman"/>
                        </a:rPr>
                        <a:t>Has killed several mice</a:t>
                      </a:r>
                      <a:endParaRPr lang="en-IE"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effectLst/>
                          <a:latin typeface="Comic Sans MS"/>
                          <a:ea typeface="Times New Roman"/>
                        </a:rPr>
                        <a:t> </a:t>
                      </a:r>
                      <a:endParaRPr lang="en-IE"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25616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George</a:t>
            </a:r>
            <a:endParaRPr lang="en-IE" dirty="0"/>
          </a:p>
        </p:txBody>
      </p:sp>
      <p:graphicFrame>
        <p:nvGraphicFramePr>
          <p:cNvPr id="3" name="Table 2"/>
          <p:cNvGraphicFramePr>
            <a:graphicFrameLocks noGrp="1"/>
          </p:cNvGraphicFramePr>
          <p:nvPr>
            <p:extLst>
              <p:ext uri="{D42A27DB-BD31-4B8C-83A1-F6EECF244321}">
                <p14:modId xmlns:p14="http://schemas.microsoft.com/office/powerpoint/2010/main" val="381063923"/>
              </p:ext>
            </p:extLst>
          </p:nvPr>
        </p:nvGraphicFramePr>
        <p:xfrm>
          <a:off x="1547664" y="2564904"/>
          <a:ext cx="6515100" cy="3840480"/>
        </p:xfrm>
        <a:graphic>
          <a:graphicData uri="http://schemas.openxmlformats.org/drawingml/2006/table">
            <a:tbl>
              <a:tblPr/>
              <a:tblGrid>
                <a:gridCol w="3209925"/>
                <a:gridCol w="3305175"/>
              </a:tblGrid>
              <a:tr h="440274">
                <a:tc>
                  <a:txBody>
                    <a:bodyPr/>
                    <a:lstStyle/>
                    <a:p>
                      <a:pPr>
                        <a:spcAft>
                          <a:spcPts val="0"/>
                        </a:spcAft>
                      </a:pPr>
                      <a:r>
                        <a:rPr lang="en-GB" sz="1800">
                          <a:effectLst/>
                          <a:latin typeface="Comic Sans MS"/>
                          <a:ea typeface="Times New Roman"/>
                        </a:rPr>
                        <a:t>Things they do or say: GEORGE</a:t>
                      </a:r>
                      <a:endParaRPr lang="en-IE"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a:effectLst/>
                          <a:latin typeface="Comic Sans MS"/>
                          <a:ea typeface="Times New Roman"/>
                        </a:rPr>
                        <a:t>What this shows</a:t>
                      </a:r>
                      <a:endParaRPr lang="en-IE"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a:spcAft>
                          <a:spcPts val="0"/>
                        </a:spcAft>
                      </a:pPr>
                      <a:r>
                        <a:rPr lang="en-GB" sz="1800">
                          <a:effectLst/>
                          <a:latin typeface="Comic Sans MS"/>
                          <a:ea typeface="Times New Roman"/>
                        </a:rPr>
                        <a:t>Looks after the work cards</a:t>
                      </a:r>
                      <a:endParaRPr lang="en-IE"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dirty="0">
                          <a:effectLst/>
                          <a:latin typeface="Comic Sans MS"/>
                          <a:ea typeface="Times New Roman"/>
                        </a:rPr>
                        <a:t>He is responsible</a:t>
                      </a:r>
                      <a:endParaRPr lang="en-IE"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075">
                <a:tc>
                  <a:txBody>
                    <a:bodyPr/>
                    <a:lstStyle/>
                    <a:p>
                      <a:pPr>
                        <a:spcAft>
                          <a:spcPts val="0"/>
                        </a:spcAft>
                      </a:pPr>
                      <a:r>
                        <a:rPr lang="en-GB" sz="1800">
                          <a:effectLst/>
                          <a:latin typeface="Comic Sans MS"/>
                          <a:ea typeface="Times New Roman"/>
                        </a:rPr>
                        <a:t>Warns Lennie to be careful where he drinks from</a:t>
                      </a:r>
                      <a:endParaRPr lang="en-IE"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Comic Sans MS"/>
                          <a:ea typeface="Times New Roman"/>
                        </a:rPr>
                        <a:t> </a:t>
                      </a:r>
                      <a:endParaRPr lang="en-IE"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075">
                <a:tc>
                  <a:txBody>
                    <a:bodyPr/>
                    <a:lstStyle/>
                    <a:p>
                      <a:pPr>
                        <a:spcAft>
                          <a:spcPts val="0"/>
                        </a:spcAft>
                      </a:pPr>
                      <a:r>
                        <a:rPr lang="en-GB" sz="1800">
                          <a:effectLst/>
                          <a:latin typeface="Comic Sans MS"/>
                          <a:ea typeface="Times New Roman"/>
                        </a:rPr>
                        <a:t>Looks after Lennie, finds work, tells him what to do</a:t>
                      </a:r>
                      <a:endParaRPr lang="en-IE"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Comic Sans MS"/>
                          <a:ea typeface="Times New Roman"/>
                        </a:rPr>
                        <a:t> </a:t>
                      </a:r>
                      <a:endParaRPr lang="en-IE"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a:spcAft>
                          <a:spcPts val="0"/>
                        </a:spcAft>
                      </a:pPr>
                      <a:r>
                        <a:rPr lang="en-GB" sz="1800">
                          <a:effectLst/>
                          <a:latin typeface="Comic Sans MS"/>
                          <a:ea typeface="Times New Roman"/>
                        </a:rPr>
                        <a:t>Tells Lennie not to talk when they come to the ranch</a:t>
                      </a:r>
                      <a:endParaRPr lang="en-IE"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effectLst/>
                          <a:latin typeface="Comic Sans MS"/>
                          <a:ea typeface="Times New Roman"/>
                        </a:rPr>
                        <a:t> </a:t>
                      </a:r>
                      <a:endParaRPr lang="en-IE"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075">
                <a:tc>
                  <a:txBody>
                    <a:bodyPr/>
                    <a:lstStyle/>
                    <a:p>
                      <a:pPr>
                        <a:spcAft>
                          <a:spcPts val="0"/>
                        </a:spcAft>
                      </a:pPr>
                      <a:r>
                        <a:rPr lang="en-GB" sz="1800">
                          <a:effectLst/>
                          <a:latin typeface="Comic Sans MS"/>
                          <a:ea typeface="Times New Roman"/>
                        </a:rPr>
                        <a:t>Gets angry/impatient with Lennie</a:t>
                      </a:r>
                      <a:endParaRPr lang="en-IE"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Comic Sans MS"/>
                          <a:ea typeface="Times New Roman"/>
                        </a:rPr>
                        <a:t> </a:t>
                      </a:r>
                      <a:endParaRPr lang="en-IE"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075">
                <a:tc>
                  <a:txBody>
                    <a:bodyPr/>
                    <a:lstStyle/>
                    <a:p>
                      <a:pPr>
                        <a:spcAft>
                          <a:spcPts val="0"/>
                        </a:spcAft>
                      </a:pPr>
                      <a:r>
                        <a:rPr lang="en-GB" sz="1800" dirty="0">
                          <a:effectLst/>
                          <a:latin typeface="Comic Sans MS"/>
                          <a:ea typeface="Times New Roman"/>
                        </a:rPr>
                        <a:t>Thinks about what he could do if he didn’t have </a:t>
                      </a:r>
                      <a:r>
                        <a:rPr lang="en-GB" sz="1800" dirty="0" err="1">
                          <a:effectLst/>
                          <a:latin typeface="Comic Sans MS"/>
                          <a:ea typeface="Times New Roman"/>
                        </a:rPr>
                        <a:t>Lennie</a:t>
                      </a:r>
                      <a:r>
                        <a:rPr lang="en-GB" sz="1800" dirty="0">
                          <a:effectLst/>
                          <a:latin typeface="Comic Sans MS"/>
                          <a:ea typeface="Times New Roman"/>
                        </a:rPr>
                        <a:t> with him</a:t>
                      </a:r>
                      <a:endParaRPr lang="en-IE"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effectLst/>
                          <a:latin typeface="Comic Sans MS"/>
                          <a:ea typeface="Times New Roman"/>
                        </a:rPr>
                        <a:t> </a:t>
                      </a:r>
                      <a:endParaRPr lang="en-IE"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998433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smtClean="0"/>
              <a:t>Today we will:</a:t>
            </a:r>
          </a:p>
          <a:p>
            <a:endParaRPr lang="en-IE" dirty="0"/>
          </a:p>
          <a:p>
            <a:r>
              <a:rPr lang="en-IE" dirty="0" smtClean="0"/>
              <a:t>Learn about P.E.E</a:t>
            </a:r>
          </a:p>
          <a:p>
            <a:endParaRPr lang="en-IE" dirty="0"/>
          </a:p>
          <a:p>
            <a:r>
              <a:rPr lang="en-IE" dirty="0" smtClean="0"/>
              <a:t>Plan a question on character relationships. </a:t>
            </a:r>
          </a:p>
          <a:p>
            <a:pPr marL="0" indent="0">
              <a:buNone/>
            </a:pPr>
            <a:r>
              <a:rPr lang="en-IE" dirty="0" smtClean="0"/>
              <a:t> </a:t>
            </a:r>
            <a:endParaRPr lang="en-IE" dirty="0"/>
          </a:p>
        </p:txBody>
      </p:sp>
      <p:sp>
        <p:nvSpPr>
          <p:cNvPr id="3" name="Title 2"/>
          <p:cNvSpPr>
            <a:spLocks noGrp="1"/>
          </p:cNvSpPr>
          <p:nvPr>
            <p:ph type="title"/>
          </p:nvPr>
        </p:nvSpPr>
        <p:spPr/>
        <p:txBody>
          <a:bodyPr/>
          <a:lstStyle/>
          <a:p>
            <a:r>
              <a:rPr lang="en-IE" dirty="0" smtClean="0"/>
              <a:t>Learning Outcomes</a:t>
            </a:r>
            <a:endParaRPr lang="en-IE" dirty="0"/>
          </a:p>
        </p:txBody>
      </p:sp>
    </p:spTree>
    <p:extLst>
      <p:ext uri="{BB962C8B-B14F-4D97-AF65-F5344CB8AC3E}">
        <p14:creationId xmlns:p14="http://schemas.microsoft.com/office/powerpoint/2010/main" val="36079750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IE" dirty="0" smtClean="0"/>
              <a:t>Think About:</a:t>
            </a:r>
          </a:p>
          <a:p>
            <a:endParaRPr lang="en-IE" dirty="0"/>
          </a:p>
          <a:p>
            <a:r>
              <a:rPr lang="en-IE" dirty="0" smtClean="0"/>
              <a:t>P.E.E</a:t>
            </a:r>
          </a:p>
          <a:p>
            <a:endParaRPr lang="en-IE" dirty="0"/>
          </a:p>
          <a:p>
            <a:r>
              <a:rPr lang="en-IE" dirty="0" smtClean="0">
                <a:solidFill>
                  <a:srgbClr val="FF0000"/>
                </a:solidFill>
              </a:rPr>
              <a:t>P</a:t>
            </a:r>
            <a:r>
              <a:rPr lang="en-IE" dirty="0" smtClean="0"/>
              <a:t>oint</a:t>
            </a:r>
          </a:p>
          <a:p>
            <a:endParaRPr lang="en-IE" dirty="0"/>
          </a:p>
          <a:p>
            <a:r>
              <a:rPr lang="en-IE" dirty="0" smtClean="0">
                <a:solidFill>
                  <a:srgbClr val="FF0000"/>
                </a:solidFill>
              </a:rPr>
              <a:t>E</a:t>
            </a:r>
            <a:r>
              <a:rPr lang="en-IE" dirty="0" smtClean="0"/>
              <a:t>vidence</a:t>
            </a:r>
          </a:p>
          <a:p>
            <a:endParaRPr lang="en-IE" dirty="0"/>
          </a:p>
          <a:p>
            <a:r>
              <a:rPr lang="en-IE" dirty="0" smtClean="0">
                <a:solidFill>
                  <a:srgbClr val="FF0000"/>
                </a:solidFill>
              </a:rPr>
              <a:t>E</a:t>
            </a:r>
            <a:r>
              <a:rPr lang="en-IE" dirty="0" smtClean="0"/>
              <a:t>xplanation</a:t>
            </a:r>
          </a:p>
        </p:txBody>
      </p:sp>
      <p:sp>
        <p:nvSpPr>
          <p:cNvPr id="3" name="Title 2"/>
          <p:cNvSpPr>
            <a:spLocks noGrp="1"/>
          </p:cNvSpPr>
          <p:nvPr>
            <p:ph type="title"/>
          </p:nvPr>
        </p:nvSpPr>
        <p:spPr>
          <a:xfrm>
            <a:off x="395536" y="332656"/>
            <a:ext cx="7843950" cy="1274668"/>
          </a:xfrm>
        </p:spPr>
        <p:txBody>
          <a:bodyPr/>
          <a:lstStyle/>
          <a:p>
            <a:r>
              <a:rPr lang="en-IE" dirty="0" smtClean="0"/>
              <a:t>How to Write A Character Question </a:t>
            </a:r>
            <a:endParaRPr lang="en-IE" dirty="0"/>
          </a:p>
        </p:txBody>
      </p:sp>
    </p:spTree>
    <p:extLst>
      <p:ext uri="{BB962C8B-B14F-4D97-AF65-F5344CB8AC3E}">
        <p14:creationId xmlns:p14="http://schemas.microsoft.com/office/powerpoint/2010/main" val="4239013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 calcmode="lin" valueType="num">
                                      <p:cBhvr additive="base">
                                        <p:cTn id="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 calcmode="lin" valueType="num">
                                      <p:cBhvr additive="base">
                                        <p:cTn id="1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anim calcmode="lin" valueType="num">
                                      <p:cBhvr additive="base">
                                        <p:cTn id="1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E" dirty="0" smtClean="0"/>
              <a:t>It is essential when studying a novel to first study the context in which it was written.</a:t>
            </a:r>
          </a:p>
          <a:p>
            <a:endParaRPr lang="en-IE" dirty="0"/>
          </a:p>
          <a:p>
            <a:r>
              <a:rPr lang="en-IE" dirty="0" smtClean="0"/>
              <a:t>Nobody writes in a vacuum. Every piece of literature arises from the specific cultural background that the literature was written within.  </a:t>
            </a:r>
            <a:endParaRPr lang="en-IE" dirty="0"/>
          </a:p>
        </p:txBody>
      </p:sp>
      <p:sp>
        <p:nvSpPr>
          <p:cNvPr id="2" name="Title 1"/>
          <p:cNvSpPr>
            <a:spLocks noGrp="1"/>
          </p:cNvSpPr>
          <p:nvPr>
            <p:ph type="title"/>
          </p:nvPr>
        </p:nvSpPr>
        <p:spPr/>
        <p:txBody>
          <a:bodyPr/>
          <a:lstStyle/>
          <a:p>
            <a:r>
              <a:rPr lang="en-IE" dirty="0" smtClean="0"/>
              <a:t>The Context</a:t>
            </a:r>
            <a:endParaRPr lang="en-IE" dirty="0"/>
          </a:p>
        </p:txBody>
      </p:sp>
    </p:spTree>
    <p:extLst>
      <p:ext uri="{BB962C8B-B14F-4D97-AF65-F5344CB8AC3E}">
        <p14:creationId xmlns:p14="http://schemas.microsoft.com/office/powerpoint/2010/main" val="25577266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smtClean="0"/>
              <a:t>This is where you state your point:</a:t>
            </a:r>
          </a:p>
          <a:p>
            <a:endParaRPr lang="en-IE" dirty="0"/>
          </a:p>
          <a:p>
            <a:r>
              <a:rPr lang="en-IE" dirty="0" err="1" smtClean="0"/>
              <a:t>Lennie</a:t>
            </a:r>
            <a:r>
              <a:rPr lang="en-IE" dirty="0" smtClean="0"/>
              <a:t> is a man of immense physical strength  but a childlike innocence.  </a:t>
            </a:r>
            <a:endParaRPr lang="en-IE" dirty="0"/>
          </a:p>
        </p:txBody>
      </p:sp>
      <p:sp>
        <p:nvSpPr>
          <p:cNvPr id="3" name="Title 2"/>
          <p:cNvSpPr>
            <a:spLocks noGrp="1"/>
          </p:cNvSpPr>
          <p:nvPr>
            <p:ph type="title"/>
          </p:nvPr>
        </p:nvSpPr>
        <p:spPr/>
        <p:txBody>
          <a:bodyPr/>
          <a:lstStyle/>
          <a:p>
            <a:r>
              <a:rPr lang="en-IE" dirty="0" smtClean="0"/>
              <a:t>Point</a:t>
            </a:r>
            <a:endParaRPr lang="en-IE" dirty="0"/>
          </a:p>
        </p:txBody>
      </p:sp>
    </p:spTree>
    <p:extLst>
      <p:ext uri="{BB962C8B-B14F-4D97-AF65-F5344CB8AC3E}">
        <p14:creationId xmlns:p14="http://schemas.microsoft.com/office/powerpoint/2010/main" val="25074937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smtClean="0"/>
              <a:t>This is where you support the point you have made by giving evidence from the text to support your argument. </a:t>
            </a:r>
          </a:p>
          <a:p>
            <a:endParaRPr lang="en-IE" dirty="0"/>
          </a:p>
          <a:p>
            <a:r>
              <a:rPr lang="en-IE" dirty="0" smtClean="0"/>
              <a:t>‘They was so little,’ he said apologetically. ‘I’d pet ’</a:t>
            </a:r>
            <a:r>
              <a:rPr lang="en-IE" dirty="0" err="1" smtClean="0"/>
              <a:t>em</a:t>
            </a:r>
            <a:r>
              <a:rPr lang="en-IE" dirty="0" smtClean="0"/>
              <a:t>, and pretty soon they bit my fingers and I pinched their heads a little and then they was dead – because they were so little.’ (p11)</a:t>
            </a:r>
            <a:endParaRPr lang="en-IE" dirty="0"/>
          </a:p>
        </p:txBody>
      </p:sp>
      <p:sp>
        <p:nvSpPr>
          <p:cNvPr id="3" name="Title 2"/>
          <p:cNvSpPr>
            <a:spLocks noGrp="1"/>
          </p:cNvSpPr>
          <p:nvPr>
            <p:ph type="title"/>
          </p:nvPr>
        </p:nvSpPr>
        <p:spPr/>
        <p:txBody>
          <a:bodyPr/>
          <a:lstStyle/>
          <a:p>
            <a:r>
              <a:rPr lang="en-IE" dirty="0" smtClean="0"/>
              <a:t>Evidence </a:t>
            </a:r>
            <a:endParaRPr lang="en-IE" dirty="0"/>
          </a:p>
        </p:txBody>
      </p:sp>
    </p:spTree>
    <p:extLst>
      <p:ext uri="{BB962C8B-B14F-4D97-AF65-F5344CB8AC3E}">
        <p14:creationId xmlns:p14="http://schemas.microsoft.com/office/powerpoint/2010/main" val="1332795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IE" dirty="0" smtClean="0"/>
              <a:t>This is where you elaborate on your point so that you justify the argument that you are making.</a:t>
            </a:r>
          </a:p>
          <a:p>
            <a:endParaRPr lang="en-IE" dirty="0"/>
          </a:p>
          <a:p>
            <a:r>
              <a:rPr lang="en-IE" dirty="0" err="1" smtClean="0"/>
              <a:t>Lennie</a:t>
            </a:r>
            <a:r>
              <a:rPr lang="en-IE" dirty="0" smtClean="0"/>
              <a:t> clearly wants to engage with the mouse in much the same way as a child would with a pet. However his stature prohibits him from having the same integration process that he wishes to have. He cannot  comprehend his own physical stature nor can he understand the damage that his size causes others; in this case a mouse. </a:t>
            </a:r>
            <a:endParaRPr lang="en-IE" dirty="0"/>
          </a:p>
        </p:txBody>
      </p:sp>
      <p:sp>
        <p:nvSpPr>
          <p:cNvPr id="3" name="Title 2"/>
          <p:cNvSpPr>
            <a:spLocks noGrp="1"/>
          </p:cNvSpPr>
          <p:nvPr>
            <p:ph type="title"/>
          </p:nvPr>
        </p:nvSpPr>
        <p:spPr/>
        <p:txBody>
          <a:bodyPr/>
          <a:lstStyle/>
          <a:p>
            <a:r>
              <a:rPr lang="en-IE" dirty="0" smtClean="0"/>
              <a:t>Explanation</a:t>
            </a:r>
            <a:endParaRPr lang="en-IE" dirty="0"/>
          </a:p>
        </p:txBody>
      </p:sp>
    </p:spTree>
    <p:extLst>
      <p:ext uri="{BB962C8B-B14F-4D97-AF65-F5344CB8AC3E}">
        <p14:creationId xmlns:p14="http://schemas.microsoft.com/office/powerpoint/2010/main" val="37642745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IE" dirty="0" smtClean="0"/>
              <a:t>Describe the relationship between the characters of </a:t>
            </a:r>
            <a:r>
              <a:rPr lang="en-IE" dirty="0" err="1" smtClean="0"/>
              <a:t>Lennie</a:t>
            </a:r>
            <a:r>
              <a:rPr lang="en-IE" dirty="0" smtClean="0"/>
              <a:t> &amp; George.</a:t>
            </a:r>
          </a:p>
          <a:p>
            <a:endParaRPr lang="en-IE" dirty="0"/>
          </a:p>
          <a:p>
            <a:r>
              <a:rPr lang="en-IE" dirty="0" smtClean="0"/>
              <a:t>Think about:</a:t>
            </a:r>
          </a:p>
          <a:p>
            <a:endParaRPr lang="en-IE" dirty="0"/>
          </a:p>
          <a:p>
            <a:r>
              <a:rPr lang="en-IE" dirty="0" smtClean="0"/>
              <a:t>P.E.E</a:t>
            </a:r>
          </a:p>
          <a:p>
            <a:endParaRPr lang="en-IE" dirty="0"/>
          </a:p>
          <a:p>
            <a:r>
              <a:rPr lang="en-IE" dirty="0" smtClean="0"/>
              <a:t>Use </a:t>
            </a:r>
            <a:r>
              <a:rPr lang="en-IE" b="1" dirty="0" smtClean="0"/>
              <a:t>at least two ‘</a:t>
            </a:r>
            <a:r>
              <a:rPr lang="en-IE" dirty="0" smtClean="0"/>
              <a:t>points’ in your answer.</a:t>
            </a:r>
          </a:p>
          <a:p>
            <a:endParaRPr lang="en-IE" b="1" dirty="0"/>
          </a:p>
          <a:p>
            <a:r>
              <a:rPr lang="en-IE" b="1" dirty="0" smtClean="0"/>
              <a:t>Remember to write an introduction &amp; conclusion. </a:t>
            </a:r>
            <a:endParaRPr lang="en-IE" b="1" dirty="0"/>
          </a:p>
        </p:txBody>
      </p:sp>
      <p:sp>
        <p:nvSpPr>
          <p:cNvPr id="3" name="Title 2"/>
          <p:cNvSpPr>
            <a:spLocks noGrp="1"/>
          </p:cNvSpPr>
          <p:nvPr>
            <p:ph type="title"/>
          </p:nvPr>
        </p:nvSpPr>
        <p:spPr/>
        <p:txBody>
          <a:bodyPr/>
          <a:lstStyle/>
          <a:p>
            <a:r>
              <a:rPr lang="en-IE" dirty="0" smtClean="0"/>
              <a:t>Writing assignment </a:t>
            </a:r>
            <a:endParaRPr lang="en-IE" dirty="0"/>
          </a:p>
        </p:txBody>
      </p:sp>
    </p:spTree>
    <p:extLst>
      <p:ext uri="{BB962C8B-B14F-4D97-AF65-F5344CB8AC3E}">
        <p14:creationId xmlns:p14="http://schemas.microsoft.com/office/powerpoint/2010/main" val="4357076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lvl="0">
              <a:buFont typeface="Symbol"/>
              <a:buChar char=""/>
            </a:pPr>
            <a:r>
              <a:rPr lang="en-GB" dirty="0" smtClean="0">
                <a:effectLst/>
                <a:latin typeface="Arial"/>
              </a:rPr>
              <a:t>America's "Great Depression" began with </a:t>
            </a:r>
            <a:r>
              <a:rPr lang="en-GB" b="1" dirty="0" smtClean="0">
                <a:effectLst/>
                <a:latin typeface="Arial"/>
              </a:rPr>
              <a:t>crash</a:t>
            </a:r>
            <a:r>
              <a:rPr lang="en-GB" dirty="0" smtClean="0">
                <a:effectLst/>
                <a:latin typeface="Arial"/>
              </a:rPr>
              <a:t> of the stock market on "Black Thursday", October 24, </a:t>
            </a:r>
            <a:r>
              <a:rPr lang="en-GB" b="1" dirty="0" smtClean="0">
                <a:effectLst/>
                <a:latin typeface="Arial"/>
              </a:rPr>
              <a:t>1929</a:t>
            </a:r>
            <a:r>
              <a:rPr lang="en-GB" dirty="0" smtClean="0">
                <a:effectLst/>
                <a:latin typeface="Arial"/>
              </a:rPr>
              <a:t> </a:t>
            </a:r>
            <a:endParaRPr lang="en-IE" sz="2000" dirty="0" smtClean="0">
              <a:effectLst/>
              <a:latin typeface="Arial Unicode MS"/>
            </a:endParaRPr>
          </a:p>
          <a:p>
            <a:pPr lvl="0">
              <a:buFont typeface="Symbol"/>
              <a:buChar char=""/>
            </a:pPr>
            <a:r>
              <a:rPr lang="en-GB" dirty="0" smtClean="0">
                <a:effectLst/>
                <a:latin typeface="Arial"/>
              </a:rPr>
              <a:t>when 16 million shares of stock were sold</a:t>
            </a:r>
            <a:endParaRPr lang="en-IE" sz="2000" dirty="0" smtClean="0">
              <a:effectLst/>
              <a:latin typeface="Arial Unicode MS"/>
            </a:endParaRPr>
          </a:p>
          <a:p>
            <a:pPr lvl="0">
              <a:buFont typeface="Symbol"/>
              <a:buChar char=""/>
            </a:pPr>
            <a:r>
              <a:rPr lang="en-GB" dirty="0" smtClean="0">
                <a:effectLst/>
                <a:latin typeface="Arial Unicode MS"/>
              </a:rPr>
              <a:t>this meant that the price of shares collapsed. People lost all their savings</a:t>
            </a:r>
            <a:endParaRPr lang="en-IE" sz="2000" dirty="0" smtClean="0">
              <a:effectLst/>
              <a:latin typeface="Arial Unicode MS"/>
            </a:endParaRPr>
          </a:p>
          <a:p>
            <a:pPr lvl="0">
              <a:buFont typeface="Symbol"/>
              <a:buChar char=""/>
            </a:pPr>
            <a:r>
              <a:rPr lang="en-GB" dirty="0" smtClean="0">
                <a:effectLst/>
                <a:latin typeface="Arial Unicode MS"/>
              </a:rPr>
              <a:t>Some people committed suicide</a:t>
            </a:r>
            <a:endParaRPr lang="en-IE" sz="2000" dirty="0" smtClean="0">
              <a:effectLst/>
              <a:latin typeface="Arial Unicode MS"/>
            </a:endParaRPr>
          </a:p>
          <a:p>
            <a:pPr lvl="0">
              <a:buFont typeface="Symbol"/>
              <a:buChar char=""/>
            </a:pPr>
            <a:r>
              <a:rPr lang="en-GB" dirty="0" smtClean="0">
                <a:effectLst/>
                <a:latin typeface="Arial Unicode MS"/>
              </a:rPr>
              <a:t>Many people stopped buying things</a:t>
            </a:r>
            <a:endParaRPr lang="en-IE" sz="2000" dirty="0" smtClean="0">
              <a:effectLst/>
              <a:latin typeface="Arial Unicode MS"/>
            </a:endParaRPr>
          </a:p>
          <a:p>
            <a:pPr lvl="0">
              <a:buFont typeface="Symbol"/>
              <a:buChar char=""/>
            </a:pPr>
            <a:r>
              <a:rPr lang="en-GB" dirty="0" smtClean="0">
                <a:effectLst/>
                <a:latin typeface="Arial Unicode MS"/>
              </a:rPr>
              <a:t>Shops could not sell. Shops closed, and people lost their jobs.</a:t>
            </a:r>
            <a:endParaRPr lang="en-IE" sz="2000" dirty="0" smtClean="0">
              <a:effectLst/>
              <a:latin typeface="Arial Unicode MS"/>
            </a:endParaRPr>
          </a:p>
          <a:p>
            <a:pPr lvl="0">
              <a:buFont typeface="Symbol"/>
              <a:buChar char=""/>
            </a:pPr>
            <a:r>
              <a:rPr lang="en-GB" dirty="0" smtClean="0">
                <a:effectLst/>
                <a:latin typeface="Arial"/>
              </a:rPr>
              <a:t> By 1933, nearly 25% of the USA’s  total work force, 12,830,000 people, was unemployed.</a:t>
            </a:r>
            <a:r>
              <a:rPr lang="en-GB" dirty="0" smtClean="0">
                <a:effectLst/>
                <a:latin typeface="Arial Unicode MS"/>
              </a:rPr>
              <a:t> </a:t>
            </a:r>
            <a:endParaRPr lang="en-IE" sz="2000" dirty="0" smtClean="0">
              <a:effectLst/>
              <a:latin typeface="Arial Unicode MS"/>
            </a:endParaRPr>
          </a:p>
          <a:p>
            <a:pPr lvl="0" algn="ctr">
              <a:buFont typeface="Symbol"/>
              <a:buChar char=""/>
            </a:pPr>
            <a:r>
              <a:rPr lang="en-GB" dirty="0" smtClean="0">
                <a:effectLst/>
                <a:latin typeface="Times New Roman"/>
                <a:ea typeface="Times New Roman"/>
              </a:rPr>
              <a:t>Wages fell almost 43% between 1929 and 1933.</a:t>
            </a:r>
            <a:endParaRPr lang="en-IE" sz="2000" dirty="0" smtClean="0">
              <a:effectLst/>
              <a:latin typeface="Times New Roman"/>
              <a:ea typeface="Times New Roman"/>
            </a:endParaRPr>
          </a:p>
          <a:p>
            <a:pPr lvl="0" algn="ctr">
              <a:buFont typeface="Symbol"/>
              <a:buChar char=""/>
            </a:pPr>
            <a:r>
              <a:rPr lang="en-GB" dirty="0" smtClean="0">
                <a:effectLst/>
                <a:latin typeface="Times New Roman"/>
                <a:ea typeface="Times New Roman"/>
              </a:rPr>
              <a:t> Farm prices fell and many farmers lost their homes and land. Many went hungry.</a:t>
            </a:r>
            <a:endParaRPr lang="en-IE" sz="2000" dirty="0" smtClean="0">
              <a:effectLst/>
              <a:latin typeface="Times New Roman"/>
              <a:ea typeface="Times New Roman"/>
            </a:endParaRPr>
          </a:p>
          <a:p>
            <a:r>
              <a:rPr lang="en-GB" sz="2800" b="1" dirty="0" smtClean="0">
                <a:effectLst/>
                <a:latin typeface="Arial"/>
                <a:ea typeface="Times New Roman"/>
              </a:rPr>
              <a:t>families split up or migrated from their homes</a:t>
            </a:r>
            <a:r>
              <a:rPr lang="en-GB" sz="2800" dirty="0" smtClean="0">
                <a:effectLst/>
                <a:latin typeface="Arial"/>
                <a:ea typeface="Times New Roman"/>
              </a:rPr>
              <a:t> in search of work.</a:t>
            </a:r>
            <a:endParaRPr lang="en-IE" dirty="0"/>
          </a:p>
        </p:txBody>
      </p:sp>
      <p:sp>
        <p:nvSpPr>
          <p:cNvPr id="2" name="Title 1"/>
          <p:cNvSpPr>
            <a:spLocks noGrp="1"/>
          </p:cNvSpPr>
          <p:nvPr>
            <p:ph type="title"/>
          </p:nvPr>
        </p:nvSpPr>
        <p:spPr>
          <a:xfrm>
            <a:off x="683568" y="404664"/>
            <a:ext cx="7756263" cy="1054250"/>
          </a:xfrm>
        </p:spPr>
        <p:txBody>
          <a:bodyPr/>
          <a:lstStyle/>
          <a:p>
            <a:r>
              <a:rPr lang="en-IE" dirty="0" smtClean="0"/>
              <a:t>Facts about the Great Depression</a:t>
            </a:r>
            <a:endParaRPr lang="en-IE" dirty="0"/>
          </a:p>
        </p:txBody>
      </p:sp>
    </p:spTree>
    <p:extLst>
      <p:ext uri="{BB962C8B-B14F-4D97-AF65-F5344CB8AC3E}">
        <p14:creationId xmlns:p14="http://schemas.microsoft.com/office/powerpoint/2010/main" val="330172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ircle(in)">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circle(in)">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circle(in)">
                                      <p:cBhvr>
                                        <p:cTn id="52"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IE" dirty="0"/>
          </a:p>
        </p:txBody>
      </p:sp>
      <p:sp>
        <p:nvSpPr>
          <p:cNvPr id="2" name="Title 1"/>
          <p:cNvSpPr>
            <a:spLocks noGrp="1"/>
          </p:cNvSpPr>
          <p:nvPr>
            <p:ph type="title"/>
          </p:nvPr>
        </p:nvSpPr>
        <p:spPr>
          <a:xfrm>
            <a:off x="1739847" y="404664"/>
            <a:ext cx="5832647" cy="504056"/>
          </a:xfrm>
        </p:spPr>
        <p:txBody>
          <a:bodyPr/>
          <a:lstStyle/>
          <a:p>
            <a:r>
              <a:rPr lang="en-IE" sz="2800" dirty="0" smtClean="0"/>
              <a:t>Images of the Great Depression</a:t>
            </a:r>
            <a:endParaRPr lang="en-IE" sz="28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96381"/>
            <a:ext cx="5292080" cy="4038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6171" y="3519055"/>
            <a:ext cx="4487829" cy="3338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7676" y="1196752"/>
            <a:ext cx="3766324" cy="2497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196752"/>
            <a:ext cx="5377676" cy="1609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77622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a:t>Choose 10 words to describe the way of life.</a:t>
            </a:r>
          </a:p>
          <a:p>
            <a:endParaRPr lang="en-IE" dirty="0"/>
          </a:p>
        </p:txBody>
      </p:sp>
      <p:sp>
        <p:nvSpPr>
          <p:cNvPr id="3" name="Title 2"/>
          <p:cNvSpPr>
            <a:spLocks noGrp="1"/>
          </p:cNvSpPr>
          <p:nvPr>
            <p:ph type="title"/>
          </p:nvPr>
        </p:nvSpPr>
        <p:spPr/>
        <p:txBody>
          <a:bodyPr/>
          <a:lstStyle/>
          <a:p>
            <a:endParaRPr lang="en-IE"/>
          </a:p>
        </p:txBody>
      </p:sp>
    </p:spTree>
    <p:extLst>
      <p:ext uri="{BB962C8B-B14F-4D97-AF65-F5344CB8AC3E}">
        <p14:creationId xmlns:p14="http://schemas.microsoft.com/office/powerpoint/2010/main" val="27069776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979" y="1412776"/>
            <a:ext cx="4619919"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65876" y="260648"/>
            <a:ext cx="7756263" cy="1054250"/>
          </a:xfrm>
        </p:spPr>
        <p:txBody>
          <a:bodyPr>
            <a:noAutofit/>
          </a:bodyPr>
          <a:lstStyle/>
          <a:p>
            <a:r>
              <a:rPr lang="en-IE" sz="3200" dirty="0" smtClean="0"/>
              <a:t>What is the message behind these images?</a:t>
            </a:r>
            <a:endParaRPr lang="en-IE" sz="32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3352428"/>
            <a:ext cx="4488160" cy="3366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46665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E" dirty="0" smtClean="0"/>
              <a:t>In pairs what Similarities &amp; Differences can be drawn between the Great Depression &amp; The Recent Economic Crisis? Think about:</a:t>
            </a:r>
          </a:p>
          <a:p>
            <a:pPr>
              <a:buFont typeface="Wingdings" pitchFamily="2" charset="2"/>
              <a:buChar char="v"/>
            </a:pPr>
            <a:endParaRPr lang="en-IE" dirty="0"/>
          </a:p>
          <a:p>
            <a:pPr>
              <a:buFont typeface="Wingdings" pitchFamily="2" charset="2"/>
              <a:buChar char="v"/>
            </a:pPr>
            <a:r>
              <a:rPr lang="en-IE" dirty="0" smtClean="0"/>
              <a:t>Jobs</a:t>
            </a:r>
          </a:p>
          <a:p>
            <a:pPr>
              <a:buFont typeface="Wingdings" pitchFamily="2" charset="2"/>
              <a:buChar char="v"/>
            </a:pPr>
            <a:r>
              <a:rPr lang="en-IE" dirty="0" smtClean="0"/>
              <a:t>Poverty</a:t>
            </a:r>
          </a:p>
          <a:p>
            <a:pPr>
              <a:buFont typeface="Wingdings" pitchFamily="2" charset="2"/>
              <a:buChar char="v"/>
            </a:pPr>
            <a:r>
              <a:rPr lang="en-IE" dirty="0" smtClean="0"/>
              <a:t>Banks</a:t>
            </a:r>
            <a:endParaRPr lang="en-IE" dirty="0"/>
          </a:p>
        </p:txBody>
      </p:sp>
      <p:sp>
        <p:nvSpPr>
          <p:cNvPr id="2" name="Title 1"/>
          <p:cNvSpPr>
            <a:spLocks noGrp="1"/>
          </p:cNvSpPr>
          <p:nvPr>
            <p:ph type="title"/>
          </p:nvPr>
        </p:nvSpPr>
        <p:spPr/>
        <p:txBody>
          <a:bodyPr/>
          <a:lstStyle/>
          <a:p>
            <a:r>
              <a:rPr lang="en-IE" dirty="0" smtClean="0"/>
              <a:t>Discussion Question </a:t>
            </a:r>
            <a:endParaRPr lang="en-IE" dirty="0"/>
          </a:p>
        </p:txBody>
      </p:sp>
    </p:spTree>
    <p:extLst>
      <p:ext uri="{BB962C8B-B14F-4D97-AF65-F5344CB8AC3E}">
        <p14:creationId xmlns:p14="http://schemas.microsoft.com/office/powerpoint/2010/main" val="10408578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a:t>Today we will learn </a:t>
            </a:r>
            <a:r>
              <a:rPr lang="en-IE" dirty="0" smtClean="0"/>
              <a:t>about:</a:t>
            </a:r>
            <a:endParaRPr lang="en-IE" dirty="0"/>
          </a:p>
          <a:p>
            <a:endParaRPr lang="en-IE" dirty="0" smtClean="0"/>
          </a:p>
          <a:p>
            <a:r>
              <a:rPr lang="en-IE" dirty="0"/>
              <a:t>T</a:t>
            </a:r>
            <a:r>
              <a:rPr lang="en-IE" dirty="0" smtClean="0"/>
              <a:t>he context of the novel.</a:t>
            </a:r>
          </a:p>
          <a:p>
            <a:endParaRPr lang="en-IE" dirty="0"/>
          </a:p>
          <a:p>
            <a:r>
              <a:rPr lang="en-IE" dirty="0" smtClean="0"/>
              <a:t>The history of the Great depression. </a:t>
            </a:r>
          </a:p>
          <a:p>
            <a:endParaRPr lang="en-IE" dirty="0"/>
          </a:p>
          <a:p>
            <a:r>
              <a:rPr lang="en-IE" dirty="0" smtClean="0"/>
              <a:t>Migrant Workers in the 1930’s</a:t>
            </a:r>
            <a:endParaRPr lang="en-IE" dirty="0"/>
          </a:p>
        </p:txBody>
      </p:sp>
      <p:sp>
        <p:nvSpPr>
          <p:cNvPr id="3" name="Title 2"/>
          <p:cNvSpPr>
            <a:spLocks noGrp="1"/>
          </p:cNvSpPr>
          <p:nvPr>
            <p:ph type="title"/>
          </p:nvPr>
        </p:nvSpPr>
        <p:spPr/>
        <p:txBody>
          <a:bodyPr/>
          <a:lstStyle/>
          <a:p>
            <a:r>
              <a:rPr lang="en-IE" dirty="0" smtClean="0"/>
              <a:t>Learning Outcomes</a:t>
            </a:r>
            <a:endParaRPr lang="en-IE" dirty="0"/>
          </a:p>
        </p:txBody>
      </p:sp>
    </p:spTree>
    <p:extLst>
      <p:ext uri="{BB962C8B-B14F-4D97-AF65-F5344CB8AC3E}">
        <p14:creationId xmlns:p14="http://schemas.microsoft.com/office/powerpoint/2010/main" val="13223904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192</TotalTime>
  <Words>1198</Words>
  <Application>Microsoft Office PowerPoint</Application>
  <PresentationFormat>On-screen Show (4:3)</PresentationFormat>
  <Paragraphs>212</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Hardcover</vt:lpstr>
      <vt:lpstr>Of Mice &amp; Men</vt:lpstr>
      <vt:lpstr>Learning Objectives</vt:lpstr>
      <vt:lpstr>The Context</vt:lpstr>
      <vt:lpstr>Facts about the Great Depression</vt:lpstr>
      <vt:lpstr>Images of the Great Depression</vt:lpstr>
      <vt:lpstr>PowerPoint Presentation</vt:lpstr>
      <vt:lpstr>What is the message behind these images?</vt:lpstr>
      <vt:lpstr>Discussion Question </vt:lpstr>
      <vt:lpstr>Learning Outcomes</vt:lpstr>
      <vt:lpstr>Listen to the following song</vt:lpstr>
      <vt:lpstr>Compete this Paragraph on The Great Depression</vt:lpstr>
      <vt:lpstr>Migrant Workers</vt:lpstr>
      <vt:lpstr>Learning Objectives</vt:lpstr>
      <vt:lpstr>Speculation before Reading</vt:lpstr>
      <vt:lpstr> Character: </vt:lpstr>
      <vt:lpstr>Chapter One</vt:lpstr>
      <vt:lpstr>Setting</vt:lpstr>
      <vt:lpstr>Learning Outcomes</vt:lpstr>
      <vt:lpstr>Character</vt:lpstr>
      <vt:lpstr>PowerPoint Presentation</vt:lpstr>
      <vt:lpstr>Draw George &amp; Lennie</vt:lpstr>
      <vt:lpstr>George &amp; Lennie</vt:lpstr>
      <vt:lpstr>Learning Outcomes</vt:lpstr>
      <vt:lpstr>Character Relationship</vt:lpstr>
      <vt:lpstr>Learning Outcomes</vt:lpstr>
      <vt:lpstr>Lennie</vt:lpstr>
      <vt:lpstr>George</vt:lpstr>
      <vt:lpstr>Learning Outcomes</vt:lpstr>
      <vt:lpstr>How to Write A Character Question </vt:lpstr>
      <vt:lpstr>Point</vt:lpstr>
      <vt:lpstr>Evidence </vt:lpstr>
      <vt:lpstr>Explanation</vt:lpstr>
      <vt:lpstr>Writing assignment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 Mice &amp; Men</dc:title>
  <dc:creator>Alan O' Leary</dc:creator>
  <cp:lastModifiedBy>Alan O' Leary</cp:lastModifiedBy>
  <cp:revision>17</cp:revision>
  <dcterms:created xsi:type="dcterms:W3CDTF">2013-09-05T13:40:33Z</dcterms:created>
  <dcterms:modified xsi:type="dcterms:W3CDTF">2013-12-10T18:27:53Z</dcterms:modified>
</cp:coreProperties>
</file>