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61" r:id="rId3"/>
    <p:sldId id="262" r:id="rId4"/>
    <p:sldId id="263" r:id="rId5"/>
    <p:sldId id="280" r:id="rId6"/>
    <p:sldId id="287" r:id="rId7"/>
    <p:sldId id="288" r:id="rId8"/>
    <p:sldId id="271" r:id="rId9"/>
    <p:sldId id="283" r:id="rId10"/>
    <p:sldId id="272" r:id="rId11"/>
    <p:sldId id="284" r:id="rId12"/>
    <p:sldId id="273" r:id="rId13"/>
    <p:sldId id="274" r:id="rId14"/>
    <p:sldId id="275" r:id="rId15"/>
    <p:sldId id="276" r:id="rId16"/>
    <p:sldId id="277" r:id="rId17"/>
    <p:sldId id="278" r:id="rId18"/>
    <p:sldId id="279" r:id="rId19"/>
    <p:sldId id="258" r:id="rId20"/>
    <p:sldId id="259" r:id="rId21"/>
    <p:sldId id="265" r:id="rId22"/>
    <p:sldId id="260" r:id="rId23"/>
    <p:sldId id="264" r:id="rId24"/>
    <p:sldId id="269" r:id="rId25"/>
    <p:sldId id="270" r:id="rId26"/>
    <p:sldId id="267" r:id="rId27"/>
    <p:sldId id="282" r:id="rId28"/>
    <p:sldId id="266" r:id="rId29"/>
    <p:sldId id="286" r:id="rId30"/>
    <p:sldId id="281" r:id="rId31"/>
    <p:sldId id="285" r:id="rId32"/>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6866" y="1"/>
            <a:ext cx="2890665" cy="496412"/>
          </a:xfrm>
          <a:prstGeom prst="rect">
            <a:avLst/>
          </a:prstGeom>
        </p:spPr>
        <p:txBody>
          <a:bodyPr vert="horz" lIns="91440" tIns="45720" rIns="91440" bIns="45720" rtlCol="0"/>
          <a:lstStyle>
            <a:lvl1pPr algn="r">
              <a:defRPr sz="1200"/>
            </a:lvl1pPr>
          </a:lstStyle>
          <a:p>
            <a:fld id="{1C575EAF-1FBE-4F6E-9AAE-7CF589DF9960}" type="datetimeFigureOut">
              <a:rPr lang="en-GB" smtClean="0"/>
              <a:t>19/12/2011</a:t>
            </a:fld>
            <a:endParaRPr lang="en-GB"/>
          </a:p>
        </p:txBody>
      </p:sp>
      <p:sp>
        <p:nvSpPr>
          <p:cNvPr id="4" name="Footer Placeholder 3"/>
          <p:cNvSpPr>
            <a:spLocks noGrp="1"/>
          </p:cNvSpPr>
          <p:nvPr>
            <p:ph type="ftr" sz="quarter" idx="2"/>
          </p:nvPr>
        </p:nvSpPr>
        <p:spPr>
          <a:xfrm>
            <a:off x="0" y="9428630"/>
            <a:ext cx="2890665"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6866" y="9428630"/>
            <a:ext cx="2890665" cy="496411"/>
          </a:xfrm>
          <a:prstGeom prst="rect">
            <a:avLst/>
          </a:prstGeom>
        </p:spPr>
        <p:txBody>
          <a:bodyPr vert="horz" lIns="91440" tIns="45720" rIns="91440" bIns="45720" rtlCol="0" anchor="b"/>
          <a:lstStyle>
            <a:lvl1pPr algn="r">
              <a:defRPr sz="1200"/>
            </a:lvl1pPr>
          </a:lstStyle>
          <a:p>
            <a:fld id="{5F694C82-9B78-446F-8F6D-29A709C8535C}" type="slidenum">
              <a:rPr lang="en-GB" smtClean="0"/>
              <a:t>‹#›</a:t>
            </a:fld>
            <a:endParaRPr lang="en-GB"/>
          </a:p>
        </p:txBody>
      </p:sp>
    </p:spTree>
    <p:extLst>
      <p:ext uri="{BB962C8B-B14F-4D97-AF65-F5344CB8AC3E}">
        <p14:creationId xmlns:p14="http://schemas.microsoft.com/office/powerpoint/2010/main" val="32426502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B93455-A1F7-4739-AFF9-0316791FE30E}" type="datetimeFigureOut">
              <a:rPr lang="en-GB" smtClean="0"/>
              <a:t>19/12/2011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2058678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B93455-A1F7-4739-AFF9-0316791FE30E}" type="datetimeFigureOut">
              <a:rPr lang="en-GB" smtClean="0"/>
              <a:t>19/12/2011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312096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B93455-A1F7-4739-AFF9-0316791FE30E}" type="datetimeFigureOut">
              <a:rPr lang="en-GB" smtClean="0"/>
              <a:t>19/12/2011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366592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B93455-A1F7-4739-AFF9-0316791FE30E}" type="datetimeFigureOut">
              <a:rPr lang="en-GB" smtClean="0"/>
              <a:t>19/12/2011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118784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B93455-A1F7-4739-AFF9-0316791FE30E}" type="datetimeFigureOut">
              <a:rPr lang="en-GB" smtClean="0"/>
              <a:t>19/12/2011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137203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B93455-A1F7-4739-AFF9-0316791FE30E}" type="datetimeFigureOut">
              <a:rPr lang="en-GB" smtClean="0"/>
              <a:t>19/12/2011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204933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B93455-A1F7-4739-AFF9-0316791FE30E}" type="datetimeFigureOut">
              <a:rPr lang="en-GB" smtClean="0"/>
              <a:t>19/12/2011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165786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B93455-A1F7-4739-AFF9-0316791FE30E}" type="datetimeFigureOut">
              <a:rPr lang="en-GB" smtClean="0"/>
              <a:t>19/12/2011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147127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93455-A1F7-4739-AFF9-0316791FE30E}" type="datetimeFigureOut">
              <a:rPr lang="en-GB" smtClean="0"/>
              <a:t>19/12/2011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249022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B93455-A1F7-4739-AFF9-0316791FE30E}" type="datetimeFigureOut">
              <a:rPr lang="en-GB" smtClean="0"/>
              <a:t>19/12/2011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123564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B93455-A1F7-4739-AFF9-0316791FE30E}" type="datetimeFigureOut">
              <a:rPr lang="en-GB" smtClean="0"/>
              <a:t>19/12/2011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ECDCA3-299B-4E9F-99B9-C785A02A2966}" type="slidenum">
              <a:rPr lang="en-GB" smtClean="0"/>
              <a:t>‹#›</a:t>
            </a:fld>
            <a:endParaRPr lang="en-GB"/>
          </a:p>
        </p:txBody>
      </p:sp>
    </p:spTree>
    <p:extLst>
      <p:ext uri="{BB962C8B-B14F-4D97-AF65-F5344CB8AC3E}">
        <p14:creationId xmlns:p14="http://schemas.microsoft.com/office/powerpoint/2010/main" val="288047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93455-A1F7-4739-AFF9-0316791FE30E}" type="datetimeFigureOut">
              <a:rPr lang="en-GB" smtClean="0"/>
              <a:t>19/12/2011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CDCA3-299B-4E9F-99B9-C785A02A2966}" type="slidenum">
              <a:rPr lang="en-GB" smtClean="0"/>
              <a:t>‹#›</a:t>
            </a:fld>
            <a:endParaRPr lang="en-GB"/>
          </a:p>
        </p:txBody>
      </p:sp>
    </p:spTree>
    <p:extLst>
      <p:ext uri="{BB962C8B-B14F-4D97-AF65-F5344CB8AC3E}">
        <p14:creationId xmlns:p14="http://schemas.microsoft.com/office/powerpoint/2010/main" val="2937539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youtube.com/watch?v=vSb0PFt_0x4"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lochhead%20-%20rapunzstiltskin.wm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tVlqVHKn2d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Rapunzstiltskin</a:t>
            </a:r>
            <a:r>
              <a:rPr lang="en-GB" dirty="0" smtClean="0"/>
              <a:t>	</a:t>
            </a:r>
            <a:endParaRPr lang="en-GB" dirty="0"/>
          </a:p>
        </p:txBody>
      </p:sp>
      <p:sp>
        <p:nvSpPr>
          <p:cNvPr id="3" name="Subtitle 2"/>
          <p:cNvSpPr>
            <a:spLocks noGrp="1"/>
          </p:cNvSpPr>
          <p:nvPr>
            <p:ph type="subTitle" idx="1"/>
          </p:nvPr>
        </p:nvSpPr>
        <p:spPr/>
        <p:txBody>
          <a:bodyPr/>
          <a:lstStyle/>
          <a:p>
            <a:r>
              <a:rPr lang="en-GB" dirty="0" smtClean="0"/>
              <a:t>Liz </a:t>
            </a:r>
            <a:r>
              <a:rPr lang="en-GB" dirty="0" err="1" smtClean="0"/>
              <a:t>Lochhead</a:t>
            </a:r>
            <a:endParaRPr lang="en-GB" dirty="0"/>
          </a:p>
        </p:txBody>
      </p:sp>
      <p:pic>
        <p:nvPicPr>
          <p:cNvPr id="4" name="Picture 3" descr="C:\Documents and Settings\rhforsr\Local Settings\Temporary Internet Files\Content.IE5\S6HC7F0O\MC900116064[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04664"/>
            <a:ext cx="1656184" cy="1800200"/>
          </a:xfrm>
          <a:prstGeom prst="rect">
            <a:avLst/>
          </a:prstGeom>
          <a:noFill/>
          <a:ln>
            <a:noFill/>
          </a:ln>
        </p:spPr>
      </p:pic>
      <p:pic>
        <p:nvPicPr>
          <p:cNvPr id="5" name="Picture 4" descr="C:\Documents and Settings\rhforsr\Local Settings\Temporary Internet Files\Content.IE5\XLQB3GW1\MP900443628[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4468905"/>
            <a:ext cx="1108710" cy="2052320"/>
          </a:xfrm>
          <a:prstGeom prst="rect">
            <a:avLst/>
          </a:prstGeom>
          <a:noFill/>
          <a:ln>
            <a:noFill/>
          </a:ln>
        </p:spPr>
      </p:pic>
    </p:spTree>
    <p:extLst>
      <p:ext uri="{BB962C8B-B14F-4D97-AF65-F5344CB8AC3E}">
        <p14:creationId xmlns:p14="http://schemas.microsoft.com/office/powerpoint/2010/main" val="1381502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640960" cy="4525963"/>
          </a:xfrm>
        </p:spPr>
        <p:txBody>
          <a:bodyPr/>
          <a:lstStyle/>
          <a:p>
            <a:pPr marL="0" indent="0" algn="ctr">
              <a:buNone/>
            </a:pPr>
            <a:r>
              <a:rPr lang="en-US" dirty="0"/>
              <a:t>with absolutely</a:t>
            </a:r>
            <a:br>
              <a:rPr lang="en-US" dirty="0"/>
            </a:br>
            <a:r>
              <a:rPr lang="en-US" dirty="0"/>
              <a:t>all the wrong answers.</a:t>
            </a:r>
            <a:br>
              <a:rPr lang="en-US" dirty="0"/>
            </a:br>
            <a:r>
              <a:rPr lang="en-US" dirty="0"/>
              <a:t>Of course she had not been brought up to </a:t>
            </a:r>
            <a:r>
              <a:rPr lang="en-US" dirty="0" smtClean="0"/>
              <a:t>look for</a:t>
            </a:r>
            <a:r>
              <a:rPr lang="en-US" dirty="0"/>
              <a:t/>
            </a:r>
            <a:br>
              <a:rPr lang="en-US" dirty="0"/>
            </a:br>
            <a:r>
              <a:rPr lang="en-US" dirty="0"/>
              <a:t>originality or gingerbread</a:t>
            </a:r>
            <a:br>
              <a:rPr lang="en-US" dirty="0"/>
            </a:br>
            <a:r>
              <a:rPr lang="en-US" dirty="0"/>
              <a:t>so at first she was quite undaunted</a:t>
            </a:r>
            <a:br>
              <a:rPr lang="en-US" dirty="0"/>
            </a:br>
            <a:endParaRPr lang="en-GB" dirty="0"/>
          </a:p>
        </p:txBody>
      </p:sp>
      <p:sp>
        <p:nvSpPr>
          <p:cNvPr id="2" name="TextBox 1"/>
          <p:cNvSpPr txBox="1"/>
          <p:nvPr/>
        </p:nvSpPr>
        <p:spPr>
          <a:xfrm>
            <a:off x="539552" y="404664"/>
            <a:ext cx="6192688" cy="369332"/>
          </a:xfrm>
          <a:prstGeom prst="rect">
            <a:avLst/>
          </a:prstGeom>
          <a:noFill/>
        </p:spPr>
        <p:txBody>
          <a:bodyPr wrap="square" rtlCol="0">
            <a:spAutoFit/>
          </a:bodyPr>
          <a:lstStyle/>
          <a:p>
            <a:r>
              <a:rPr lang="en-GB" dirty="0" smtClean="0"/>
              <a:t>Lines 6 -10</a:t>
            </a:r>
            <a:endParaRPr lang="en-GB" dirty="0"/>
          </a:p>
        </p:txBody>
      </p:sp>
    </p:spTree>
    <p:extLst>
      <p:ext uri="{BB962C8B-B14F-4D97-AF65-F5344CB8AC3E}">
        <p14:creationId xmlns:p14="http://schemas.microsoft.com/office/powerpoint/2010/main" val="2852673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1. </a:t>
            </a:r>
            <a:endParaRPr lang="en-GB" dirty="0"/>
          </a:p>
        </p:txBody>
      </p:sp>
    </p:spTree>
    <p:extLst>
      <p:ext uri="{BB962C8B-B14F-4D97-AF65-F5344CB8AC3E}">
        <p14:creationId xmlns:p14="http://schemas.microsoft.com/office/powerpoint/2010/main" val="90047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hag inside etc. &amp; how trapped she was);</a:t>
            </a:r>
            <a:br>
              <a:rPr lang="en-US" dirty="0"/>
            </a:br>
            <a:r>
              <a:rPr lang="en-US" dirty="0"/>
              <a:t>well, it was corny but</a:t>
            </a:r>
            <a:br>
              <a:rPr lang="en-US" dirty="0"/>
            </a:br>
            <a:r>
              <a:rPr lang="en-US" dirty="0"/>
              <a:t>he did look sort of gorgeous</a:t>
            </a:r>
            <a:br>
              <a:rPr lang="en-US" dirty="0"/>
            </a:br>
            <a:r>
              <a:rPr lang="en-US" dirty="0"/>
              <a:t>axe and all.</a:t>
            </a:r>
            <a:br>
              <a:rPr lang="en-US" dirty="0"/>
            </a:br>
            <a:r>
              <a:rPr lang="en-US" dirty="0"/>
              <a:t>So there she was, humming &amp; pulling</a:t>
            </a:r>
            <a:br>
              <a:rPr lang="en-US" dirty="0"/>
            </a:br>
            <a:r>
              <a:rPr lang="en-US" dirty="0"/>
              <a:t>all the pins out of her chignon,</a:t>
            </a:r>
            <a:br>
              <a:rPr lang="en-US" dirty="0"/>
            </a:br>
            <a:endParaRPr lang="en-GB" dirty="0"/>
          </a:p>
        </p:txBody>
      </p:sp>
    </p:spTree>
    <p:extLst>
      <p:ext uri="{BB962C8B-B14F-4D97-AF65-F5344CB8AC3E}">
        <p14:creationId xmlns:p14="http://schemas.microsoft.com/office/powerpoint/2010/main" val="189373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throwing him all the usual lifelines</a:t>
            </a:r>
            <a:br>
              <a:rPr lang="en-US" dirty="0"/>
            </a:br>
            <a:r>
              <a:rPr lang="en-US" dirty="0"/>
              <a:t>till, soon, he was shimmying in &amp; out</a:t>
            </a:r>
            <a:br>
              <a:rPr lang="en-US" dirty="0"/>
            </a:br>
            <a:r>
              <a:rPr lang="en-US" dirty="0"/>
              <a:t>every other day as though</a:t>
            </a:r>
            <a:br>
              <a:rPr lang="en-US" dirty="0"/>
            </a:br>
            <a:r>
              <a:rPr lang="en-US" dirty="0"/>
              <a:t>he owned the place, bringing her</a:t>
            </a:r>
            <a:br>
              <a:rPr lang="en-US" dirty="0"/>
            </a:br>
            <a:r>
              <a:rPr lang="en-US" dirty="0"/>
              <a:t>the sex manuals &amp; skeins of silk</a:t>
            </a:r>
            <a:br>
              <a:rPr lang="en-US" dirty="0"/>
            </a:br>
            <a:endParaRPr lang="en-GB" dirty="0"/>
          </a:p>
        </p:txBody>
      </p:sp>
    </p:spTree>
    <p:extLst>
      <p:ext uri="{BB962C8B-B14F-4D97-AF65-F5344CB8AC3E}">
        <p14:creationId xmlns:p14="http://schemas.microsoft.com/office/powerpoint/2010/main" val="262910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from which she was meant, eventually,</a:t>
            </a:r>
            <a:br>
              <a:rPr lang="en-US" dirty="0"/>
            </a:br>
            <a:r>
              <a:rPr lang="en-US" dirty="0"/>
              <a:t>to weave the means of her own escape.</a:t>
            </a:r>
            <a:br>
              <a:rPr lang="en-US" dirty="0"/>
            </a:br>
            <a:r>
              <a:rPr lang="en-US" dirty="0"/>
              <a:t>‘All very well &amp; good,’ she prompted,</a:t>
            </a:r>
            <a:br>
              <a:rPr lang="en-US" dirty="0"/>
            </a:br>
            <a:r>
              <a:rPr lang="en-US" dirty="0"/>
              <a:t>‘but when exactly?’</a:t>
            </a:r>
            <a:br>
              <a:rPr lang="en-US" dirty="0"/>
            </a:br>
            <a:r>
              <a:rPr lang="en-US" dirty="0"/>
              <a:t>She gave him till</a:t>
            </a:r>
            <a:br>
              <a:rPr lang="en-US" dirty="0"/>
            </a:br>
            <a:endParaRPr lang="en-GB" dirty="0"/>
          </a:p>
        </p:txBody>
      </p:sp>
    </p:spTree>
    <p:extLst>
      <p:ext uri="{BB962C8B-B14F-4D97-AF65-F5344CB8AC3E}">
        <p14:creationId xmlns:p14="http://schemas.microsoft.com/office/powerpoint/2010/main" val="2981365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well past the bell on the </a:t>
            </a:r>
            <a:r>
              <a:rPr lang="en-US" dirty="0" err="1"/>
              <a:t>timeclock</a:t>
            </a:r>
            <a:r>
              <a:rPr lang="en-US" dirty="0"/>
              <a:t>.</a:t>
            </a:r>
            <a:br>
              <a:rPr lang="en-US" dirty="0"/>
            </a:br>
            <a:r>
              <a:rPr lang="en-US" dirty="0"/>
              <a:t>She mouthed at him, hinted,</a:t>
            </a:r>
            <a:br>
              <a:rPr lang="en-US" dirty="0"/>
            </a:br>
            <a:r>
              <a:rPr lang="en-US" dirty="0"/>
              <a:t>she was keener than a T.V. quizmaster</a:t>
            </a:r>
            <a:br>
              <a:rPr lang="en-US" dirty="0"/>
            </a:br>
            <a:r>
              <a:rPr lang="en-US" dirty="0"/>
              <a:t>that he should get it right.</a:t>
            </a:r>
            <a:br>
              <a:rPr lang="en-US" dirty="0"/>
            </a:br>
            <a:r>
              <a:rPr lang="en-US" dirty="0"/>
              <a:t>‘I’ll do everything in my power’ he intoned, ‘but</a:t>
            </a:r>
            <a:br>
              <a:rPr lang="en-US" dirty="0"/>
            </a:br>
            <a:endParaRPr lang="en-GB" dirty="0"/>
          </a:p>
        </p:txBody>
      </p:sp>
    </p:spTree>
    <p:extLst>
      <p:ext uri="{BB962C8B-B14F-4D97-AF65-F5344CB8AC3E}">
        <p14:creationId xmlns:p14="http://schemas.microsoft.com/office/powerpoint/2010/main" val="1659889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the impossible (she groaned) might</a:t>
            </a:r>
            <a:br>
              <a:rPr lang="en-US" dirty="0"/>
            </a:br>
            <a:r>
              <a:rPr lang="en-US" dirty="0"/>
              <a:t>take a little longer.’ He grinned.</a:t>
            </a:r>
            <a:br>
              <a:rPr lang="en-US" dirty="0"/>
            </a:br>
            <a:r>
              <a:rPr lang="en-US" dirty="0"/>
              <a:t>She pulled her glasses off.</a:t>
            </a:r>
            <a:br>
              <a:rPr lang="en-US" dirty="0"/>
            </a:br>
            <a:r>
              <a:rPr lang="en-US" dirty="0"/>
              <a:t>‘All the better</a:t>
            </a:r>
            <a:br>
              <a:rPr lang="en-US" dirty="0"/>
            </a:br>
            <a:r>
              <a:rPr lang="en-US" dirty="0"/>
              <a:t>to see you with my dear?’ he hazarded.</a:t>
            </a:r>
            <a:endParaRPr lang="en-GB" dirty="0"/>
          </a:p>
        </p:txBody>
      </p:sp>
    </p:spTree>
    <p:extLst>
      <p:ext uri="{BB962C8B-B14F-4D97-AF65-F5344CB8AC3E}">
        <p14:creationId xmlns:p14="http://schemas.microsoft.com/office/powerpoint/2010/main" val="961018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She screamed, cut off her hair.</a:t>
            </a:r>
            <a:br>
              <a:rPr lang="en-US" dirty="0"/>
            </a:br>
            <a:r>
              <a:rPr lang="en-US" dirty="0"/>
              <a:t>‘Why you’re beautiful?’ he guessed tentatively.</a:t>
            </a:r>
            <a:br>
              <a:rPr lang="en-US" dirty="0"/>
            </a:br>
            <a:r>
              <a:rPr lang="en-US" dirty="0"/>
              <a:t>‘No, No, No!’ she</a:t>
            </a:r>
            <a:br>
              <a:rPr lang="en-US" dirty="0"/>
            </a:br>
            <a:r>
              <a:rPr lang="en-US" dirty="0"/>
              <a:t>shrieked &amp; stamped her foot so</a:t>
            </a:r>
            <a:br>
              <a:rPr lang="en-US" dirty="0"/>
            </a:br>
            <a:r>
              <a:rPr lang="en-US" dirty="0"/>
              <a:t>hard it sank six cubits through the floorboards.</a:t>
            </a:r>
            <a:endParaRPr lang="en-GB" dirty="0"/>
          </a:p>
        </p:txBody>
      </p:sp>
    </p:spTree>
    <p:extLst>
      <p:ext uri="{BB962C8B-B14F-4D97-AF65-F5344CB8AC3E}">
        <p14:creationId xmlns:p14="http://schemas.microsoft.com/office/powerpoint/2010/main" val="260745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684784"/>
          </a:xfrm>
        </p:spPr>
        <p:txBody>
          <a:bodyPr/>
          <a:lstStyle/>
          <a:p>
            <a:pPr marL="0" indent="0" algn="ctr">
              <a:buNone/>
            </a:pPr>
            <a:r>
              <a:rPr lang="en-US" dirty="0"/>
              <a:t>‘I love you?’ he came up with</a:t>
            </a:r>
            <a:br>
              <a:rPr lang="en-US" dirty="0"/>
            </a:br>
            <a:r>
              <a:rPr lang="en-US" dirty="0"/>
              <a:t>as finally she tore herself in two.</a:t>
            </a:r>
            <a:endParaRPr lang="en-GB" dirty="0"/>
          </a:p>
          <a:p>
            <a:endParaRPr lang="en-GB" dirty="0"/>
          </a:p>
        </p:txBody>
      </p:sp>
    </p:spTree>
    <p:extLst>
      <p:ext uri="{BB962C8B-B14F-4D97-AF65-F5344CB8AC3E}">
        <p14:creationId xmlns:p14="http://schemas.microsoft.com/office/powerpoint/2010/main" val="112980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US" b="1" dirty="0" err="1" smtClean="0"/>
              <a:t>Rapunzstiltskin</a:t>
            </a:r>
            <a:r>
              <a:rPr lang="en-US" dirty="0" smtClean="0"/>
              <a:t/>
            </a:r>
            <a:br>
              <a:rPr lang="en-US" dirty="0" smtClean="0"/>
            </a:br>
            <a:r>
              <a:rPr lang="en-US" dirty="0" smtClean="0"/>
              <a:t>by Liz </a:t>
            </a:r>
            <a:r>
              <a:rPr lang="en-US" dirty="0" err="1" smtClean="0"/>
              <a:t>Lochhead</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dirty="0" smtClean="0"/>
              <a:t>&amp; just when our maiden had got</a:t>
            </a:r>
            <a:br>
              <a:rPr lang="en-US" dirty="0" smtClean="0"/>
            </a:br>
            <a:r>
              <a:rPr lang="en-US" dirty="0" smtClean="0"/>
              <a:t>good &amp; used to her isolation,</a:t>
            </a:r>
            <a:br>
              <a:rPr lang="en-US" dirty="0" smtClean="0"/>
            </a:br>
            <a:r>
              <a:rPr lang="en-US" dirty="0" smtClean="0"/>
              <a:t>stopped daily expecting to be rescued,</a:t>
            </a:r>
            <a:br>
              <a:rPr lang="en-US" dirty="0" smtClean="0"/>
            </a:br>
            <a:r>
              <a:rPr lang="en-US" dirty="0" smtClean="0"/>
              <a:t>had come to almost love her tower,</a:t>
            </a:r>
            <a:br>
              <a:rPr lang="en-US" dirty="0" smtClean="0"/>
            </a:br>
            <a:r>
              <a:rPr lang="en-US" dirty="0" smtClean="0"/>
              <a:t>along comes This Prince</a:t>
            </a:r>
            <a:br>
              <a:rPr lang="en-US" dirty="0" smtClean="0"/>
            </a:br>
            <a:r>
              <a:rPr lang="en-US" dirty="0" smtClean="0"/>
              <a:t>with absolutely</a:t>
            </a:r>
            <a:br>
              <a:rPr lang="en-US" dirty="0" smtClean="0"/>
            </a:br>
            <a:r>
              <a:rPr lang="en-US" dirty="0" smtClean="0"/>
              <a:t>all the wrong answers.</a:t>
            </a:r>
            <a:br>
              <a:rPr lang="en-US" dirty="0" smtClean="0"/>
            </a:br>
            <a:r>
              <a:rPr lang="en-US" dirty="0" smtClean="0"/>
              <a:t>Of course she had not been brought up to look for</a:t>
            </a:r>
            <a:br>
              <a:rPr lang="en-US" dirty="0" smtClean="0"/>
            </a:br>
            <a:r>
              <a:rPr lang="en-US" dirty="0" smtClean="0"/>
              <a:t>originality or gingerbread</a:t>
            </a:r>
            <a:br>
              <a:rPr lang="en-US" dirty="0" smtClean="0"/>
            </a:br>
            <a:r>
              <a:rPr lang="en-US" dirty="0" smtClean="0"/>
              <a:t>so at first she was quite undaunted</a:t>
            </a:r>
            <a:br>
              <a:rPr lang="en-US" dirty="0" smtClean="0"/>
            </a:br>
            <a:r>
              <a:rPr lang="en-US" dirty="0" smtClean="0"/>
              <a:t>by his tendency to talk in strung-together cliché.</a:t>
            </a:r>
            <a:br>
              <a:rPr lang="en-US" dirty="0" smtClean="0"/>
            </a:br>
            <a:endParaRPr lang="en-GB" dirty="0"/>
          </a:p>
        </p:txBody>
      </p:sp>
      <p:pic>
        <p:nvPicPr>
          <p:cNvPr id="3074" name="Picture 2" descr="C:\Documents and Settings\nbforsr\Local Settings\Temporary Internet Files\Content.IE5\SLC9K4M5\MP90040741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116632"/>
            <a:ext cx="1173038" cy="148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04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Liz </a:t>
            </a:r>
            <a:r>
              <a:rPr lang="en-GB" dirty="0" err="1" smtClean="0"/>
              <a:t>Lochhead</a:t>
            </a:r>
            <a:endParaRPr lang="en-GB" dirty="0"/>
          </a:p>
        </p:txBody>
      </p:sp>
      <p:sp>
        <p:nvSpPr>
          <p:cNvPr id="3" name="Content Placeholder 2"/>
          <p:cNvSpPr>
            <a:spLocks noGrp="1"/>
          </p:cNvSpPr>
          <p:nvPr>
            <p:ph idx="1"/>
          </p:nvPr>
        </p:nvSpPr>
        <p:spPr/>
        <p:txBody>
          <a:bodyPr>
            <a:normAutofit/>
          </a:bodyPr>
          <a:lstStyle/>
          <a:p>
            <a:r>
              <a:rPr lang="en-GB" dirty="0"/>
              <a:t>Liz </a:t>
            </a:r>
            <a:r>
              <a:rPr lang="en-GB" dirty="0" err="1"/>
              <a:t>Lochhead</a:t>
            </a:r>
            <a:r>
              <a:rPr lang="en-GB" dirty="0"/>
              <a:t> was born in Motherwell, Scotland in 1947. She studied at the Glasgow School of Art in the 1960s before working as an art teacher. She has built a formidable reputation as a dramatist and poet and is currently one of Scotland's most successful playwrights.</a:t>
            </a:r>
          </a:p>
          <a:p>
            <a:pPr marL="0" indent="0">
              <a:buNone/>
            </a:pPr>
            <a:endParaRPr lang="en-GB" dirty="0"/>
          </a:p>
        </p:txBody>
      </p:sp>
      <p:pic>
        <p:nvPicPr>
          <p:cNvPr id="1026" name="Picture 2" descr="lochh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60648"/>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53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433467"/>
          </a:xfrm>
        </p:spPr>
        <p:txBody>
          <a:bodyPr>
            <a:normAutofit/>
          </a:bodyPr>
          <a:lstStyle/>
          <a:p>
            <a:pPr marL="0" indent="0" algn="ctr">
              <a:buNone/>
            </a:pPr>
            <a:r>
              <a:rPr lang="en-US" dirty="0" smtClean="0"/>
              <a:t>‘Just hang on and we’ll get you out of there’</a:t>
            </a:r>
            <a:br>
              <a:rPr lang="en-US" dirty="0" smtClean="0"/>
            </a:br>
            <a:r>
              <a:rPr lang="en-US" dirty="0" smtClean="0"/>
              <a:t>he hollered like a fireman in some soap opera</a:t>
            </a:r>
            <a:br>
              <a:rPr lang="en-US" dirty="0" smtClean="0"/>
            </a:br>
            <a:r>
              <a:rPr lang="en-US" dirty="0" smtClean="0"/>
              <a:t>when she confided her plight (the old</a:t>
            </a:r>
            <a:br>
              <a:rPr lang="en-US" dirty="0" smtClean="0"/>
            </a:br>
            <a:r>
              <a:rPr lang="en-US" dirty="0" smtClean="0"/>
              <a:t>hag inside etc. &amp; how trapped she was);</a:t>
            </a:r>
            <a:br>
              <a:rPr lang="en-US" dirty="0" smtClean="0"/>
            </a:br>
            <a:r>
              <a:rPr lang="en-US" dirty="0" smtClean="0"/>
              <a:t>well, it was corny but</a:t>
            </a:r>
            <a:br>
              <a:rPr lang="en-US" dirty="0" smtClean="0"/>
            </a:br>
            <a:r>
              <a:rPr lang="en-US" dirty="0" smtClean="0"/>
              <a:t>he did look sort of gorgeous</a:t>
            </a:r>
            <a:br>
              <a:rPr lang="en-US" dirty="0" smtClean="0"/>
            </a:br>
            <a:r>
              <a:rPr lang="en-US" dirty="0" smtClean="0"/>
              <a:t>axe and all.</a:t>
            </a:r>
            <a:br>
              <a:rPr lang="en-US" dirty="0" smtClean="0"/>
            </a:br>
            <a:endParaRPr lang="en-GB" dirty="0"/>
          </a:p>
        </p:txBody>
      </p:sp>
      <p:pic>
        <p:nvPicPr>
          <p:cNvPr id="4098" name="Picture 2" descr="C:\Documents and Settings\nbforsr\Local Settings\Temporary Internet Files\Content.IE5\W8RAXTIF\MC9000570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517232"/>
            <a:ext cx="1810512" cy="106893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Documents and Settings\nbforsr\Local Settings\Temporary Internet Files\Content.IE5\LFOEX7I1\MC90033589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116632"/>
            <a:ext cx="1008112" cy="1142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424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p>
            <a:pPr marL="0" indent="0" algn="ctr">
              <a:buNone/>
            </a:pPr>
            <a:r>
              <a:rPr lang="en-US" sz="2800" dirty="0"/>
              <a:t>So there she was, humming &amp; pulling</a:t>
            </a:r>
            <a:br>
              <a:rPr lang="en-US" sz="2800" dirty="0"/>
            </a:br>
            <a:r>
              <a:rPr lang="en-US" sz="2800" dirty="0"/>
              <a:t>all the pins out of her chignon,</a:t>
            </a:r>
            <a:br>
              <a:rPr lang="en-US" sz="2800" dirty="0"/>
            </a:br>
            <a:r>
              <a:rPr lang="en-US" sz="2800" dirty="0"/>
              <a:t>throwing him all the usual lifelines</a:t>
            </a:r>
            <a:br>
              <a:rPr lang="en-US" sz="2800" dirty="0"/>
            </a:br>
            <a:r>
              <a:rPr lang="en-US" sz="2800" dirty="0"/>
              <a:t>till, soon, he was shimmying in &amp; out</a:t>
            </a:r>
            <a:br>
              <a:rPr lang="en-US" sz="2800" dirty="0"/>
            </a:br>
            <a:r>
              <a:rPr lang="en-US" sz="2800" dirty="0"/>
              <a:t>every other day as though</a:t>
            </a:r>
            <a:br>
              <a:rPr lang="en-US" sz="2800" dirty="0"/>
            </a:br>
            <a:r>
              <a:rPr lang="en-US" sz="2800" dirty="0"/>
              <a:t>he owned the place, bringing her</a:t>
            </a:r>
            <a:br>
              <a:rPr lang="en-US" sz="2800" dirty="0"/>
            </a:br>
            <a:r>
              <a:rPr lang="en-US" sz="2800" dirty="0"/>
              <a:t>the sex manuals &amp; skeins of silk</a:t>
            </a:r>
            <a:br>
              <a:rPr lang="en-US" sz="2800" dirty="0"/>
            </a:br>
            <a:r>
              <a:rPr lang="en-US" sz="2800" dirty="0"/>
              <a:t>from which she was meant, eventually,</a:t>
            </a:r>
            <a:br>
              <a:rPr lang="en-US" sz="2800" dirty="0"/>
            </a:br>
            <a:r>
              <a:rPr lang="en-US" sz="2800" dirty="0"/>
              <a:t>to weave the means of her own escape.</a:t>
            </a:r>
            <a:r>
              <a:rPr lang="en-US" dirty="0"/>
              <a:t/>
            </a:r>
            <a:br>
              <a:rPr lang="en-US" dirty="0"/>
            </a:br>
            <a:endParaRPr lang="en-GB" dirty="0"/>
          </a:p>
        </p:txBody>
      </p:sp>
      <p:pic>
        <p:nvPicPr>
          <p:cNvPr id="5122" name="Picture 2" descr="http://hairstylesandcuts.net/wp-content/uploads/2011/07/bun-upd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6" y="4725144"/>
            <a:ext cx="1283664" cy="1955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970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65312"/>
            <a:ext cx="8229600" cy="6192688"/>
          </a:xfrm>
        </p:spPr>
        <p:txBody>
          <a:bodyPr>
            <a:normAutofit/>
          </a:bodyPr>
          <a:lstStyle/>
          <a:p>
            <a:pPr marL="0" indent="0" algn="ctr">
              <a:buNone/>
            </a:pPr>
            <a:r>
              <a:rPr lang="en-US" sz="2800" dirty="0" smtClean="0"/>
              <a:t>‘All very well &amp; good,’ she prompted,</a:t>
            </a:r>
            <a:br>
              <a:rPr lang="en-US" sz="2800" dirty="0" smtClean="0"/>
            </a:br>
            <a:r>
              <a:rPr lang="en-US" sz="2800" dirty="0" smtClean="0"/>
              <a:t>‘but when exactly?’</a:t>
            </a:r>
            <a:br>
              <a:rPr lang="en-US" sz="2800" dirty="0" smtClean="0"/>
            </a:br>
            <a:r>
              <a:rPr lang="en-US" sz="2800" dirty="0" smtClean="0"/>
              <a:t>She gave him till</a:t>
            </a:r>
            <a:br>
              <a:rPr lang="en-US" sz="2800" dirty="0" smtClean="0"/>
            </a:br>
            <a:r>
              <a:rPr lang="en-US" sz="2800" dirty="0" smtClean="0"/>
              <a:t>well past the bell on the </a:t>
            </a:r>
            <a:r>
              <a:rPr lang="en-US" sz="2800" dirty="0" err="1" smtClean="0"/>
              <a:t>timeclock</a:t>
            </a:r>
            <a:r>
              <a:rPr lang="en-US" sz="2800" dirty="0" smtClean="0"/>
              <a:t>.</a:t>
            </a:r>
            <a:br>
              <a:rPr lang="en-US" sz="2800" dirty="0" smtClean="0"/>
            </a:br>
            <a:r>
              <a:rPr lang="en-US" sz="2800" dirty="0" smtClean="0"/>
              <a:t>She mouthed at him, hinted,</a:t>
            </a:r>
            <a:br>
              <a:rPr lang="en-US" sz="2800" dirty="0" smtClean="0"/>
            </a:br>
            <a:r>
              <a:rPr lang="en-US" sz="2800" dirty="0" smtClean="0"/>
              <a:t>she was keener than a T.V. quizmaster</a:t>
            </a:r>
            <a:br>
              <a:rPr lang="en-US" sz="2800" dirty="0" smtClean="0"/>
            </a:br>
            <a:r>
              <a:rPr lang="en-US" sz="2800" dirty="0" smtClean="0"/>
              <a:t>that he should get it right.</a:t>
            </a:r>
            <a:br>
              <a:rPr lang="en-US" sz="2800" dirty="0" smtClean="0"/>
            </a:br>
            <a:r>
              <a:rPr lang="en-US" sz="2800" dirty="0" smtClean="0"/>
              <a:t>‘I’ll do everything in my power’ he intoned, ‘but</a:t>
            </a:r>
            <a:br>
              <a:rPr lang="en-US" sz="2800" dirty="0" smtClean="0"/>
            </a:br>
            <a:r>
              <a:rPr lang="en-US" sz="2800" dirty="0" smtClean="0"/>
              <a:t>the impossible (she groaned) might</a:t>
            </a:r>
            <a:br>
              <a:rPr lang="en-US" sz="2800" dirty="0" smtClean="0"/>
            </a:br>
            <a:r>
              <a:rPr lang="en-US" sz="2800" dirty="0" smtClean="0"/>
              <a:t>take a little longer.’ He grinned.</a:t>
            </a:r>
            <a:br>
              <a:rPr lang="en-US" sz="2800" dirty="0" smtClean="0"/>
            </a:br>
            <a:r>
              <a:rPr lang="en-US" sz="2800" dirty="0" smtClean="0"/>
              <a:t>She pulled her glasses off.</a:t>
            </a:r>
            <a:r>
              <a:rPr lang="en-US" dirty="0" smtClean="0"/>
              <a:t/>
            </a:r>
            <a:br>
              <a:rPr lang="en-US" dirty="0" smtClean="0"/>
            </a:br>
            <a:endParaRPr lang="en-GB" dirty="0"/>
          </a:p>
        </p:txBody>
      </p:sp>
      <p:pic>
        <p:nvPicPr>
          <p:cNvPr id="6146" name="Picture 2" descr="C:\Documents and Settings\nbforsr\Local Settings\Temporary Internet Files\Content.IE5\W324WS9B\MC9001166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5445224"/>
            <a:ext cx="1832458" cy="1204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773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29600" cy="5750099"/>
          </a:xfrm>
        </p:spPr>
        <p:txBody>
          <a:bodyPr>
            <a:normAutofit/>
          </a:bodyPr>
          <a:lstStyle/>
          <a:p>
            <a:pPr marL="0" indent="0" algn="ctr">
              <a:buNone/>
            </a:pPr>
            <a:r>
              <a:rPr lang="en-US" dirty="0"/>
              <a:t>‘All the better</a:t>
            </a:r>
            <a:br>
              <a:rPr lang="en-US" dirty="0"/>
            </a:br>
            <a:r>
              <a:rPr lang="en-US" dirty="0"/>
              <a:t>to see you with my dear?’ he hazarded.</a:t>
            </a:r>
            <a:br>
              <a:rPr lang="en-US" dirty="0"/>
            </a:br>
            <a:r>
              <a:rPr lang="en-US" dirty="0"/>
              <a:t>She screamed, cut off her hair.</a:t>
            </a:r>
            <a:br>
              <a:rPr lang="en-US" dirty="0"/>
            </a:br>
            <a:r>
              <a:rPr lang="en-US" dirty="0"/>
              <a:t>‘Why you’re beautiful?’ he guessed tentatively.</a:t>
            </a:r>
            <a:br>
              <a:rPr lang="en-US" dirty="0"/>
            </a:br>
            <a:r>
              <a:rPr lang="en-US" dirty="0"/>
              <a:t>‘No, No, No!’ she</a:t>
            </a:r>
            <a:br>
              <a:rPr lang="en-US" dirty="0"/>
            </a:br>
            <a:r>
              <a:rPr lang="en-US" dirty="0"/>
              <a:t>shrieked &amp; stamped her foot so</a:t>
            </a:r>
            <a:br>
              <a:rPr lang="en-US" dirty="0"/>
            </a:br>
            <a:r>
              <a:rPr lang="en-US" dirty="0"/>
              <a:t>hard it sank six cubits through the floorboards.</a:t>
            </a:r>
            <a:br>
              <a:rPr lang="en-US" dirty="0"/>
            </a:br>
            <a:r>
              <a:rPr lang="en-US" dirty="0"/>
              <a:t>‘I love you?’ he came up with</a:t>
            </a:r>
            <a:br>
              <a:rPr lang="en-US" dirty="0"/>
            </a:br>
            <a:r>
              <a:rPr lang="en-US" dirty="0"/>
              <a:t>as finally she tore herself in two.</a:t>
            </a:r>
            <a:endParaRPr lang="en-GB" dirty="0"/>
          </a:p>
          <a:p>
            <a:pPr marL="0" indent="0">
              <a:buNone/>
            </a:pPr>
            <a:endParaRPr lang="en-GB" dirty="0"/>
          </a:p>
        </p:txBody>
      </p:sp>
      <p:pic>
        <p:nvPicPr>
          <p:cNvPr id="7170" name="Picture 2" descr="http://fc09.deviantart.net/fs50/f/2009/280/9/d/Oct_6_2009_Grandma_Wolf_by_shelldrag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4" y="5157192"/>
            <a:ext cx="1109701" cy="1479601"/>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1.bp.blogspot.com/_7dHoulkOs_A/TNfIcT26vTI/AAAAAAAAAAo/MKcVxNXdnbY/s1600/6007677_rumpelstiltski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5179475"/>
            <a:ext cx="1080120" cy="1565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788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GB" b="1" dirty="0"/>
              <a:t>Important notes on the poem</a:t>
            </a:r>
            <a:r>
              <a:rPr lang="en-GB" dirty="0"/>
              <a:t/>
            </a:r>
            <a:br>
              <a:rPr lang="en-GB" dirty="0"/>
            </a:br>
            <a:endParaRPr lang="en-GB" dirty="0"/>
          </a:p>
        </p:txBody>
      </p:sp>
      <p:sp>
        <p:nvSpPr>
          <p:cNvPr id="3" name="Content Placeholder 2"/>
          <p:cNvSpPr>
            <a:spLocks noGrp="1"/>
          </p:cNvSpPr>
          <p:nvPr>
            <p:ph idx="1"/>
          </p:nvPr>
        </p:nvSpPr>
        <p:spPr>
          <a:xfrm>
            <a:off x="467544" y="1025352"/>
            <a:ext cx="8229600" cy="5139952"/>
          </a:xfrm>
        </p:spPr>
        <p:txBody>
          <a:bodyPr>
            <a:normAutofit fontScale="32500" lnSpcReduction="20000"/>
          </a:bodyPr>
          <a:lstStyle/>
          <a:p>
            <a:r>
              <a:rPr lang="en-GB" sz="6200" dirty="0" smtClean="0"/>
              <a:t>‘</a:t>
            </a:r>
            <a:r>
              <a:rPr lang="en-GB" sz="6200" dirty="0"/>
              <a:t>had come to almost love her tower,’ </a:t>
            </a:r>
          </a:p>
          <a:p>
            <a:pPr marL="0" indent="0">
              <a:buNone/>
            </a:pPr>
            <a:r>
              <a:rPr lang="en-GB" sz="6200" dirty="0" smtClean="0"/>
              <a:t>This </a:t>
            </a:r>
            <a:r>
              <a:rPr lang="en-GB" sz="6200" dirty="0"/>
              <a:t>is not a cliché. She is expected to hate her tower, like </a:t>
            </a:r>
            <a:r>
              <a:rPr lang="en-GB" sz="6200" i="1" dirty="0"/>
              <a:t>Rapunzel</a:t>
            </a:r>
            <a:r>
              <a:rPr lang="en-GB" sz="6200" dirty="0"/>
              <a:t>, but she doesn’t she </a:t>
            </a:r>
            <a:r>
              <a:rPr lang="en-GB" sz="6200" dirty="0" smtClean="0"/>
              <a:t>rather </a:t>
            </a:r>
            <a:r>
              <a:rPr lang="en-GB" sz="6200" dirty="0"/>
              <a:t>likes it. She’s happy in herself and is very self-contained and independent. </a:t>
            </a:r>
            <a:endParaRPr lang="en-GB" sz="6200" dirty="0" smtClean="0"/>
          </a:p>
          <a:p>
            <a:pPr marL="0" indent="0">
              <a:buNone/>
            </a:pPr>
            <a:endParaRPr lang="en-GB" sz="6200" dirty="0"/>
          </a:p>
          <a:p>
            <a:pPr lvl="0"/>
            <a:r>
              <a:rPr lang="en-GB" sz="6200" dirty="0"/>
              <a:t>‘it was corny but he did look sort of gorgeous axe and all’</a:t>
            </a:r>
          </a:p>
          <a:p>
            <a:pPr marL="0" indent="0">
              <a:buNone/>
            </a:pPr>
            <a:r>
              <a:rPr lang="en-GB" sz="6200" dirty="0"/>
              <a:t>This is an unconventional use of ‘corny.’ It shows her feelings towards the Prince using modern language. ‘Axe and all is a representation of electric guitar. He could be in a band – this is playing on the idea that all women are attracted to people in bands and she is in this case</a:t>
            </a:r>
            <a:r>
              <a:rPr lang="en-GB" sz="6200" dirty="0" smtClean="0"/>
              <a:t>.</a:t>
            </a:r>
          </a:p>
          <a:p>
            <a:pPr marL="0" indent="0">
              <a:buNone/>
            </a:pPr>
            <a:endParaRPr lang="en-GB" sz="6200" dirty="0"/>
          </a:p>
          <a:p>
            <a:pPr lvl="0"/>
            <a:r>
              <a:rPr lang="en-GB" sz="6200" dirty="0"/>
              <a:t>‘she was keener than a T.V. quizmaster’ </a:t>
            </a:r>
          </a:p>
          <a:p>
            <a:pPr marL="0" indent="0">
              <a:buNone/>
            </a:pPr>
            <a:r>
              <a:rPr lang="en-GB" sz="6200" dirty="0"/>
              <a:t>She’s became very enthusiastic, she’s encouraging/ supportive of the Prince in rescuing her. Remember T.V. quizmasters are very eager and overly keen for you to get the answer right.  She’s giving the Prince all of the answers and he’s still unable to help her to escape. </a:t>
            </a:r>
            <a:endParaRPr lang="en-GB" sz="6200" dirty="0" smtClean="0"/>
          </a:p>
          <a:p>
            <a:pPr marL="0" indent="0">
              <a:buNone/>
            </a:pPr>
            <a:r>
              <a:rPr lang="en-GB" sz="6200" dirty="0">
                <a:hlinkClick r:id="rId2"/>
              </a:rPr>
              <a:t>http://</a:t>
            </a:r>
            <a:r>
              <a:rPr lang="en-GB" sz="6200" dirty="0" smtClean="0">
                <a:hlinkClick r:id="rId2"/>
              </a:rPr>
              <a:t>www.youtube.com/watch?v=vSb0PFt_0x4</a:t>
            </a:r>
            <a:endParaRPr lang="en-GB" sz="6200" dirty="0" smtClean="0"/>
          </a:p>
          <a:p>
            <a:pPr marL="0" indent="0">
              <a:buNone/>
            </a:pPr>
            <a:endParaRPr lang="en-GB" sz="6200" dirty="0"/>
          </a:p>
          <a:p>
            <a:endParaRPr lang="en-GB" dirty="0"/>
          </a:p>
        </p:txBody>
      </p:sp>
      <p:pic>
        <p:nvPicPr>
          <p:cNvPr id="8194" name="Picture 2" descr="C:\Documents and Settings\nbforsr\Local Settings\Temporary Internet Files\Content.IE5\LFOEX7I1\MP90043271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68084" y="109748"/>
            <a:ext cx="1008112" cy="1343297"/>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Documents and Settings\nbforsr\Local Settings\Temporary Internet Files\Content.IE5\SLC9K4M5\MC900441298[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1916832"/>
            <a:ext cx="867544" cy="867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928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Important notes on the poem</a:t>
            </a:r>
            <a:endParaRPr lang="en-GB" dirty="0"/>
          </a:p>
        </p:txBody>
      </p:sp>
      <p:sp>
        <p:nvSpPr>
          <p:cNvPr id="3" name="Content Placeholder 2"/>
          <p:cNvSpPr>
            <a:spLocks noGrp="1"/>
          </p:cNvSpPr>
          <p:nvPr>
            <p:ph idx="1"/>
          </p:nvPr>
        </p:nvSpPr>
        <p:spPr>
          <a:xfrm>
            <a:off x="457200" y="1412776"/>
            <a:ext cx="8229600" cy="4713387"/>
          </a:xfrm>
        </p:spPr>
        <p:txBody>
          <a:bodyPr>
            <a:normAutofit fontScale="70000" lnSpcReduction="20000"/>
          </a:bodyPr>
          <a:lstStyle/>
          <a:p>
            <a:pPr lvl="0"/>
            <a:r>
              <a:rPr lang="en-GB" dirty="0"/>
              <a:t> ‘throwing him all the usual lifelines’ </a:t>
            </a:r>
          </a:p>
          <a:p>
            <a:pPr marL="0" indent="0">
              <a:buNone/>
            </a:pPr>
            <a:r>
              <a:rPr lang="en-GB" dirty="0"/>
              <a:t>She’s helping the Prince out, throwing her hair out of the tower.</a:t>
            </a:r>
          </a:p>
          <a:p>
            <a:pPr marL="0" indent="0">
              <a:buNone/>
            </a:pPr>
            <a:endParaRPr lang="en-GB" dirty="0"/>
          </a:p>
          <a:p>
            <a:pPr lvl="0"/>
            <a:r>
              <a:rPr lang="en-GB" dirty="0"/>
              <a:t>‘So there she was, humming and pulling</a:t>
            </a:r>
          </a:p>
          <a:p>
            <a:pPr marL="0" indent="0">
              <a:buNone/>
            </a:pPr>
            <a:r>
              <a:rPr lang="en-GB" dirty="0"/>
              <a:t>        all the pins out of her chignon,’ </a:t>
            </a:r>
          </a:p>
          <a:p>
            <a:pPr marL="0" indent="0">
              <a:buNone/>
            </a:pPr>
            <a:r>
              <a:rPr lang="en-GB" dirty="0"/>
              <a:t>It seems like she is making a lot of effort and the Prince isn’t really doing anything. Her hair might be causing her pain or she might be enjoying pulling the pins out her hair for a sense of relief as her long hair has been tied up all day.</a:t>
            </a:r>
          </a:p>
          <a:p>
            <a:pPr marL="0" indent="0">
              <a:buNone/>
            </a:pPr>
            <a:endParaRPr lang="en-GB" dirty="0"/>
          </a:p>
          <a:p>
            <a:pPr lvl="0"/>
            <a:r>
              <a:rPr lang="en-GB" dirty="0"/>
              <a:t>‘as finally she tore herself in two.’ </a:t>
            </a:r>
          </a:p>
          <a:p>
            <a:pPr marL="0" indent="0">
              <a:buNone/>
            </a:pPr>
            <a:r>
              <a:rPr lang="en-GB" dirty="0"/>
              <a:t>Interests the reader as she is so frustrated that she ‘tore herself in two,’ relates back to</a:t>
            </a:r>
            <a:r>
              <a:rPr lang="en-GB" i="1" dirty="0"/>
              <a:t> </a:t>
            </a:r>
            <a:r>
              <a:rPr lang="en-GB" i="1" dirty="0" err="1"/>
              <a:t>Rumpelstiltskin</a:t>
            </a:r>
            <a:r>
              <a:rPr lang="en-GB" dirty="0"/>
              <a:t>. This shows her aggression and anger. It also tells us that the Prince is useless and he could not give her what she needed.</a:t>
            </a:r>
          </a:p>
          <a:p>
            <a:endParaRPr lang="en-GB" dirty="0"/>
          </a:p>
          <a:p>
            <a:pPr marL="0" indent="0">
              <a:buNone/>
            </a:pPr>
            <a:endParaRPr lang="en-GB" dirty="0"/>
          </a:p>
        </p:txBody>
      </p:sp>
      <p:pic>
        <p:nvPicPr>
          <p:cNvPr id="4" name="Picture 2" descr="http://hairstylesandcuts.net/wp-content/uploads/2011/07/bun-upd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4408" y="188640"/>
            <a:ext cx="763606" cy="1163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304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normAutofit fontScale="62500" lnSpcReduction="20000"/>
          </a:bodyPr>
          <a:lstStyle/>
          <a:p>
            <a:pPr marL="514350" lvl="0" indent="-514350">
              <a:buFont typeface="+mj-lt"/>
              <a:buAutoNum type="arabicPeriod"/>
            </a:pPr>
            <a:r>
              <a:rPr lang="en-GB" dirty="0"/>
              <a:t>Why does the poet use ‘&amp;’ instead of using the word ‘and’?</a:t>
            </a:r>
          </a:p>
          <a:p>
            <a:pPr marL="514350" lvl="0" indent="-514350">
              <a:buFont typeface="+mj-lt"/>
              <a:buAutoNum type="arabicPeriod"/>
            </a:pPr>
            <a:r>
              <a:rPr lang="en-GB" dirty="0"/>
              <a:t>What does the poet mean when she says ‘axe and all’?</a:t>
            </a:r>
          </a:p>
          <a:p>
            <a:pPr marL="514350" lvl="0" indent="-514350">
              <a:buFont typeface="+mj-lt"/>
              <a:buAutoNum type="arabicPeriod"/>
            </a:pPr>
            <a:r>
              <a:rPr lang="en-GB" dirty="0"/>
              <a:t>How many examples of fairy tales can you see in </a:t>
            </a:r>
            <a:r>
              <a:rPr lang="en-GB" i="1" dirty="0" err="1"/>
              <a:t>Rapunzstiltskin</a:t>
            </a:r>
            <a:r>
              <a:rPr lang="en-GB" dirty="0"/>
              <a:t>?</a:t>
            </a:r>
          </a:p>
          <a:p>
            <a:pPr marL="514350" lvl="0" indent="-514350">
              <a:buFont typeface="+mj-lt"/>
              <a:buAutoNum type="arabicPeriod"/>
            </a:pPr>
            <a:r>
              <a:rPr lang="en-GB" dirty="0"/>
              <a:t>Explain what ‘he hollered like a fireman in some soap opera’ means.</a:t>
            </a:r>
          </a:p>
          <a:p>
            <a:pPr marL="514350" lvl="0" indent="-514350">
              <a:buFont typeface="+mj-lt"/>
              <a:buAutoNum type="arabicPeriod"/>
            </a:pPr>
            <a:r>
              <a:rPr lang="en-GB" dirty="0"/>
              <a:t>Explain what ‘she was keener than a T.V. quizmaster that he should get it right’ means?</a:t>
            </a:r>
          </a:p>
          <a:p>
            <a:pPr marL="514350" lvl="0" indent="-514350">
              <a:buFont typeface="+mj-lt"/>
              <a:buAutoNum type="arabicPeriod"/>
            </a:pPr>
            <a:r>
              <a:rPr lang="en-GB" dirty="0"/>
              <a:t>Why do you think the maiden tore herself in two at the end of the poem?</a:t>
            </a:r>
          </a:p>
          <a:p>
            <a:pPr marL="514350" lvl="0" indent="-514350">
              <a:buFont typeface="+mj-lt"/>
              <a:buAutoNum type="arabicPeriod"/>
            </a:pPr>
            <a:r>
              <a:rPr lang="en-GB" dirty="0"/>
              <a:t>Why does ‘This Prince’ have capital letters at the start of each word? What does this do to the phrase?</a:t>
            </a:r>
          </a:p>
          <a:p>
            <a:pPr marL="514350" lvl="0" indent="-514350">
              <a:buFont typeface="+mj-lt"/>
              <a:buAutoNum type="arabicPeriod"/>
            </a:pPr>
            <a:r>
              <a:rPr lang="en-GB" dirty="0"/>
              <a:t>Why does Liz </a:t>
            </a:r>
            <a:r>
              <a:rPr lang="en-GB" dirty="0" err="1"/>
              <a:t>Lochhead</a:t>
            </a:r>
            <a:r>
              <a:rPr lang="en-GB" dirty="0"/>
              <a:t> use a question mark at the end of ‘I love you?’</a:t>
            </a:r>
          </a:p>
          <a:p>
            <a:pPr marL="514350" lvl="0" indent="-514350">
              <a:buFont typeface="+mj-lt"/>
              <a:buAutoNum type="arabicPeriod"/>
            </a:pPr>
            <a:r>
              <a:rPr lang="en-GB" dirty="0"/>
              <a:t>In your own words, explain how this poem is different to conventional fairy tales?</a:t>
            </a:r>
          </a:p>
          <a:p>
            <a:pPr marL="514350" lvl="0" indent="-514350">
              <a:buFont typeface="+mj-lt"/>
              <a:buAutoNum type="arabicPeriod"/>
            </a:pPr>
            <a:r>
              <a:rPr lang="en-GB" dirty="0"/>
              <a:t>In your own words, explain what a cliché is and why we should avoid using them in our writing? Can you think of any examples of clichés?</a:t>
            </a:r>
          </a:p>
          <a:p>
            <a:endParaRPr lang="en-GB" dirty="0"/>
          </a:p>
        </p:txBody>
      </p:sp>
    </p:spTree>
    <p:extLst>
      <p:ext uri="{BB962C8B-B14F-4D97-AF65-F5344CB8AC3E}">
        <p14:creationId xmlns:p14="http://schemas.microsoft.com/office/powerpoint/2010/main" val="2241434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66448074"/>
              </p:ext>
            </p:extLst>
          </p:nvPr>
        </p:nvGraphicFramePr>
        <p:xfrm>
          <a:off x="179512" y="260648"/>
          <a:ext cx="8784976" cy="6336702"/>
        </p:xfrm>
        <a:graphic>
          <a:graphicData uri="http://schemas.openxmlformats.org/drawingml/2006/table">
            <a:tbl>
              <a:tblPr/>
              <a:tblGrid>
                <a:gridCol w="2108394"/>
                <a:gridCol w="6676582"/>
              </a:tblGrid>
              <a:tr h="239007">
                <a:tc>
                  <a:txBody>
                    <a:bodyPr/>
                    <a:lstStyle/>
                    <a:p>
                      <a:endParaRPr lang="en-GB" sz="900" dirty="0"/>
                    </a:p>
                  </a:txBody>
                  <a:tcPr marL="0" marR="0" marT="0" marB="0" anchor="ctr">
                    <a:lnL>
                      <a:noFill/>
                    </a:lnL>
                    <a:lnR>
                      <a:noFill/>
                    </a:lnR>
                    <a:lnT>
                      <a:noFill/>
                    </a:lnT>
                    <a:lnB>
                      <a:noFill/>
                    </a:lnB>
                    <a:solidFill>
                      <a:srgbClr val="99CCFF"/>
                    </a:solidFill>
                  </a:tcPr>
                </a:tc>
                <a:tc>
                  <a:txBody>
                    <a:bodyPr/>
                    <a:lstStyle/>
                    <a:p>
                      <a:endParaRPr lang="en-GB" sz="900"/>
                    </a:p>
                  </a:txBody>
                  <a:tcPr marL="43995" marR="43995" marT="21997" marB="21997">
                    <a:lnL>
                      <a:noFill/>
                    </a:lnL>
                  </a:tcPr>
                </a:tc>
              </a:tr>
              <a:tr h="239007">
                <a:tc>
                  <a:txBody>
                    <a:bodyPr/>
                    <a:lstStyle/>
                    <a:p>
                      <a:endParaRPr lang="en-GB" sz="900"/>
                    </a:p>
                  </a:txBody>
                  <a:tcPr marL="0" marR="0" marT="0" marB="0">
                    <a:lnL>
                      <a:noFill/>
                    </a:lnL>
                    <a:lnR>
                      <a:noFill/>
                    </a:lnR>
                    <a:lnT>
                      <a:noFill/>
                    </a:lnT>
                    <a:lnB>
                      <a:noFill/>
                    </a:lnB>
                    <a:solidFill>
                      <a:srgbClr val="FFFFFF"/>
                    </a:solidFill>
                  </a:tcPr>
                </a:tc>
                <a:tc>
                  <a:txBody>
                    <a:bodyPr/>
                    <a:lstStyle/>
                    <a:p>
                      <a:endParaRPr lang="en-GB" sz="900" dirty="0"/>
                    </a:p>
                  </a:txBody>
                  <a:tcPr marL="43995" marR="43995" marT="21997" marB="21997">
                    <a:lnL>
                      <a:noFill/>
                    </a:lnL>
                  </a:tcPr>
                </a:tc>
              </a:tr>
              <a:tr h="591258">
                <a:tc>
                  <a:txBody>
                    <a:bodyPr/>
                    <a:lstStyle/>
                    <a:p>
                      <a:r>
                        <a:rPr lang="en-GB" sz="900" b="1"/>
                        <a:t>Glossary</a:t>
                      </a:r>
                      <a:r>
                        <a:rPr lang="en-GB" sz="900"/>
                        <a:t> </a:t>
                      </a:r>
                    </a:p>
                    <a:p>
                      <a:r>
                        <a:rPr lang="en-GB" sz="900"/>
                        <a:t/>
                      </a:r>
                      <a:br>
                        <a:rPr lang="en-GB" sz="900"/>
                      </a:br>
                      <a:endParaRPr lang="en-GB" sz="900"/>
                    </a:p>
                  </a:txBody>
                  <a:tcPr marL="18331" marR="18331" marT="18331" marB="18331">
                    <a:lnL>
                      <a:noFill/>
                    </a:lnL>
                    <a:lnR>
                      <a:noFill/>
                    </a:lnR>
                    <a:lnT>
                      <a:noFill/>
                    </a:lnT>
                    <a:lnB>
                      <a:noFill/>
                    </a:lnB>
                    <a:solidFill>
                      <a:srgbClr val="FFFFFF"/>
                    </a:solidFill>
                  </a:tcPr>
                </a:tc>
                <a:tc>
                  <a:txBody>
                    <a:bodyPr/>
                    <a:lstStyle/>
                    <a:p>
                      <a:endParaRPr lang="en-GB" sz="900"/>
                    </a:p>
                  </a:txBody>
                  <a:tcPr marL="43995" marR="43995" marT="21997" marB="21997">
                    <a:lnL>
                      <a:noFill/>
                    </a:lnL>
                  </a:tcPr>
                </a:tc>
              </a:tr>
              <a:tr h="265613">
                <a:tc>
                  <a:txBody>
                    <a:bodyPr/>
                    <a:lstStyle/>
                    <a:p>
                      <a:pPr>
                        <a:buFont typeface="Arial"/>
                        <a:buChar char="•"/>
                      </a:pPr>
                      <a:r>
                        <a:rPr lang="en-GB" sz="900">
                          <a:latin typeface="arial"/>
                        </a:rPr>
                        <a:t>alliteration</a:t>
                      </a:r>
                    </a:p>
                  </a:txBody>
                  <a:tcPr marL="32080" marR="32080" marT="32080" marB="32080">
                    <a:lnL>
                      <a:noFill/>
                    </a:lnL>
                    <a:lnR>
                      <a:noFill/>
                    </a:lnR>
                    <a:lnT>
                      <a:noFill/>
                    </a:lnT>
                    <a:lnB>
                      <a:noFill/>
                    </a:lnB>
                    <a:solidFill>
                      <a:srgbClr val="99CCFF"/>
                    </a:solidFill>
                  </a:tcPr>
                </a:tc>
                <a:tc>
                  <a:txBody>
                    <a:bodyPr/>
                    <a:lstStyle/>
                    <a:p>
                      <a:r>
                        <a:rPr lang="en-GB" sz="900" dirty="0">
                          <a:latin typeface="arial"/>
                        </a:rPr>
                        <a:t>Repetition of an initial consonant.</a:t>
                      </a:r>
                      <a:endParaRPr lang="en-GB" sz="900" dirty="0"/>
                    </a:p>
                  </a:txBody>
                  <a:tcPr marL="32080" marR="32080" marT="32080" marB="32080">
                    <a:lnL>
                      <a:noFill/>
                    </a:lnL>
                    <a:lnR>
                      <a:noFill/>
                    </a:lnR>
                    <a:lnB>
                      <a:noFill/>
                    </a:lnB>
                    <a:solidFill>
                      <a:srgbClr val="99CCFF"/>
                    </a:solidFill>
                  </a:tcPr>
                </a:tc>
              </a:tr>
              <a:tr h="265613">
                <a:tc>
                  <a:txBody>
                    <a:bodyPr/>
                    <a:lstStyle/>
                    <a:p>
                      <a:pPr>
                        <a:buFont typeface="Arial"/>
                        <a:buChar char="•"/>
                      </a:pPr>
                      <a:r>
                        <a:rPr lang="en-GB" sz="900">
                          <a:latin typeface="arial"/>
                        </a:rPr>
                        <a:t>ambiguity</a:t>
                      </a:r>
                    </a:p>
                  </a:txBody>
                  <a:tcPr marL="32080" marR="32080" marT="32080" marB="32080">
                    <a:lnL>
                      <a:noFill/>
                    </a:lnL>
                    <a:lnR>
                      <a:noFill/>
                    </a:lnR>
                    <a:lnT>
                      <a:noFill/>
                    </a:lnT>
                    <a:lnB>
                      <a:noFill/>
                    </a:lnB>
                    <a:solidFill>
                      <a:srgbClr val="99CCFF"/>
                    </a:solidFill>
                  </a:tcPr>
                </a:tc>
                <a:tc>
                  <a:txBody>
                    <a:bodyPr/>
                    <a:lstStyle/>
                    <a:p>
                      <a:r>
                        <a:rPr lang="en-GB" sz="900">
                          <a:latin typeface="arial"/>
                        </a:rPr>
                        <a:t>The possibility of more than one meaning.</a:t>
                      </a:r>
                      <a:endParaRPr lang="en-GB" sz="900"/>
                    </a:p>
                  </a:txBody>
                  <a:tcPr marL="32080" marR="32080" marT="32080" marB="32080">
                    <a:lnL>
                      <a:noFill/>
                    </a:lnL>
                    <a:lnR>
                      <a:noFill/>
                    </a:lnR>
                    <a:lnT>
                      <a:noFill/>
                    </a:lnT>
                    <a:lnB>
                      <a:noFill/>
                    </a:lnB>
                    <a:solidFill>
                      <a:srgbClr val="99CCFF"/>
                    </a:solidFill>
                  </a:tcPr>
                </a:tc>
              </a:tr>
              <a:tr h="265613">
                <a:tc>
                  <a:txBody>
                    <a:bodyPr/>
                    <a:lstStyle/>
                    <a:p>
                      <a:pPr>
                        <a:buFont typeface="Arial"/>
                        <a:buChar char="•"/>
                      </a:pPr>
                      <a:r>
                        <a:rPr lang="en-GB" sz="900">
                          <a:latin typeface="arial"/>
                        </a:rPr>
                        <a:t>assonance</a:t>
                      </a:r>
                    </a:p>
                  </a:txBody>
                  <a:tcPr marL="32080" marR="32080" marT="32080" marB="32080">
                    <a:lnL>
                      <a:noFill/>
                    </a:lnL>
                    <a:lnR>
                      <a:noFill/>
                    </a:lnR>
                    <a:lnT>
                      <a:noFill/>
                    </a:lnT>
                    <a:lnB>
                      <a:noFill/>
                    </a:lnB>
                    <a:solidFill>
                      <a:srgbClr val="99CCFF"/>
                    </a:solidFill>
                  </a:tcPr>
                </a:tc>
                <a:tc>
                  <a:txBody>
                    <a:bodyPr/>
                    <a:lstStyle/>
                    <a:p>
                      <a:r>
                        <a:rPr lang="en-GB" sz="900">
                          <a:latin typeface="arial"/>
                        </a:rPr>
                        <a:t>Repetition of a vowel sound.</a:t>
                      </a:r>
                      <a:endParaRPr lang="en-GB" sz="900"/>
                    </a:p>
                  </a:txBody>
                  <a:tcPr marL="32080" marR="32080" marT="32080" marB="32080">
                    <a:lnL>
                      <a:noFill/>
                    </a:lnL>
                    <a:lnR>
                      <a:noFill/>
                    </a:lnR>
                    <a:lnT>
                      <a:noFill/>
                    </a:lnT>
                    <a:lnB>
                      <a:noFill/>
                    </a:lnB>
                    <a:solidFill>
                      <a:srgbClr val="99CCFF"/>
                    </a:solidFill>
                  </a:tcPr>
                </a:tc>
              </a:tr>
              <a:tr h="265613">
                <a:tc>
                  <a:txBody>
                    <a:bodyPr/>
                    <a:lstStyle/>
                    <a:p>
                      <a:pPr>
                        <a:buFont typeface="Arial"/>
                        <a:buChar char="•"/>
                      </a:pPr>
                      <a:r>
                        <a:rPr lang="en-GB" sz="900">
                          <a:latin typeface="arial"/>
                        </a:rPr>
                        <a:t>couplet</a:t>
                      </a:r>
                    </a:p>
                  </a:txBody>
                  <a:tcPr marL="32080" marR="32080" marT="32080" marB="32080">
                    <a:lnL>
                      <a:noFill/>
                    </a:lnL>
                    <a:lnR>
                      <a:noFill/>
                    </a:lnR>
                    <a:lnT>
                      <a:noFill/>
                    </a:lnT>
                    <a:lnB>
                      <a:noFill/>
                    </a:lnB>
                    <a:solidFill>
                      <a:srgbClr val="99CCFF"/>
                    </a:solidFill>
                  </a:tcPr>
                </a:tc>
                <a:tc>
                  <a:txBody>
                    <a:bodyPr/>
                    <a:lstStyle/>
                    <a:p>
                      <a:r>
                        <a:rPr lang="en-GB" sz="900">
                          <a:latin typeface="arial"/>
                        </a:rPr>
                        <a:t>Two successive lines of verse.</a:t>
                      </a:r>
                      <a:endParaRPr lang="en-GB" sz="900"/>
                    </a:p>
                  </a:txBody>
                  <a:tcPr marL="32080" marR="32080" marT="32080" marB="32080">
                    <a:lnL>
                      <a:noFill/>
                    </a:lnL>
                    <a:lnR>
                      <a:noFill/>
                    </a:lnR>
                    <a:lnT>
                      <a:noFill/>
                    </a:lnT>
                    <a:lnB>
                      <a:noFill/>
                    </a:lnB>
                    <a:solidFill>
                      <a:srgbClr val="99CCFF"/>
                    </a:solidFill>
                  </a:tcPr>
                </a:tc>
              </a:tr>
              <a:tr h="265613">
                <a:tc>
                  <a:txBody>
                    <a:bodyPr/>
                    <a:lstStyle/>
                    <a:p>
                      <a:pPr>
                        <a:buFont typeface="Arial"/>
                        <a:buChar char="•"/>
                      </a:pPr>
                      <a:r>
                        <a:rPr lang="en-GB" sz="900">
                          <a:latin typeface="arial"/>
                        </a:rPr>
                        <a:t>imagery</a:t>
                      </a:r>
                    </a:p>
                  </a:txBody>
                  <a:tcPr marL="32080" marR="32080" marT="32080" marB="32080">
                    <a:lnL>
                      <a:noFill/>
                    </a:lnL>
                    <a:lnR>
                      <a:noFill/>
                    </a:lnR>
                    <a:lnT>
                      <a:noFill/>
                    </a:lnT>
                    <a:lnB>
                      <a:noFill/>
                    </a:lnB>
                    <a:solidFill>
                      <a:srgbClr val="99CCFF"/>
                    </a:solidFill>
                  </a:tcPr>
                </a:tc>
                <a:tc>
                  <a:txBody>
                    <a:bodyPr/>
                    <a:lstStyle/>
                    <a:p>
                      <a:r>
                        <a:rPr lang="en-GB" sz="900">
                          <a:latin typeface="arial"/>
                        </a:rPr>
                        <a:t>The use of words to evoke pictures or images.</a:t>
                      </a:r>
                      <a:endParaRPr lang="en-GB" sz="900"/>
                    </a:p>
                  </a:txBody>
                  <a:tcPr marL="32080" marR="32080" marT="32080" marB="32080">
                    <a:lnL>
                      <a:noFill/>
                    </a:lnL>
                    <a:lnR>
                      <a:noFill/>
                    </a:lnR>
                    <a:lnT>
                      <a:noFill/>
                    </a:lnT>
                    <a:lnB>
                      <a:noFill/>
                    </a:lnB>
                    <a:solidFill>
                      <a:srgbClr val="99CCFF"/>
                    </a:solidFill>
                  </a:tcPr>
                </a:tc>
              </a:tr>
              <a:tr h="446576">
                <a:tc>
                  <a:txBody>
                    <a:bodyPr/>
                    <a:lstStyle/>
                    <a:p>
                      <a:pPr>
                        <a:buFont typeface="Arial"/>
                        <a:buChar char="•"/>
                      </a:pPr>
                      <a:r>
                        <a:rPr lang="en-GB" sz="900">
                          <a:latin typeface="arial"/>
                        </a:rPr>
                        <a:t>irony</a:t>
                      </a:r>
                    </a:p>
                  </a:txBody>
                  <a:tcPr marL="32080" marR="32080" marT="32080" marB="32080">
                    <a:lnL>
                      <a:noFill/>
                    </a:lnL>
                    <a:lnR>
                      <a:noFill/>
                    </a:lnR>
                    <a:lnT>
                      <a:noFill/>
                    </a:lnT>
                    <a:lnB>
                      <a:noFill/>
                    </a:lnB>
                    <a:solidFill>
                      <a:srgbClr val="99CCFF"/>
                    </a:solidFill>
                  </a:tcPr>
                </a:tc>
                <a:tc>
                  <a:txBody>
                    <a:bodyPr/>
                    <a:lstStyle/>
                    <a:p>
                      <a:r>
                        <a:rPr lang="en-GB" sz="900">
                          <a:latin typeface="arial"/>
                        </a:rPr>
                        <a:t>Words implying a meaning opposite to their normal meaning.</a:t>
                      </a:r>
                      <a:endParaRPr lang="en-GB" sz="900"/>
                    </a:p>
                  </a:txBody>
                  <a:tcPr marL="32080" marR="32080" marT="32080" marB="32080">
                    <a:lnL>
                      <a:noFill/>
                    </a:lnL>
                    <a:lnR>
                      <a:noFill/>
                    </a:lnR>
                    <a:lnT>
                      <a:noFill/>
                    </a:lnT>
                    <a:lnB>
                      <a:noFill/>
                    </a:lnB>
                    <a:solidFill>
                      <a:srgbClr val="99CCFF"/>
                    </a:solidFill>
                  </a:tcPr>
                </a:tc>
              </a:tr>
              <a:tr h="265613">
                <a:tc>
                  <a:txBody>
                    <a:bodyPr/>
                    <a:lstStyle/>
                    <a:p>
                      <a:pPr>
                        <a:buFont typeface="Arial"/>
                        <a:buChar char="•"/>
                      </a:pPr>
                      <a:r>
                        <a:rPr lang="en-GB" sz="900">
                          <a:latin typeface="arial"/>
                        </a:rPr>
                        <a:t>metaphor</a:t>
                      </a:r>
                    </a:p>
                  </a:txBody>
                  <a:tcPr marL="32080" marR="32080" marT="32080" marB="32080">
                    <a:lnL>
                      <a:noFill/>
                    </a:lnL>
                    <a:lnR>
                      <a:noFill/>
                    </a:lnR>
                    <a:lnT>
                      <a:noFill/>
                    </a:lnT>
                    <a:lnB>
                      <a:noFill/>
                    </a:lnB>
                    <a:solidFill>
                      <a:srgbClr val="99CCFF"/>
                    </a:solidFill>
                  </a:tcPr>
                </a:tc>
                <a:tc>
                  <a:txBody>
                    <a:bodyPr/>
                    <a:lstStyle/>
                    <a:p>
                      <a:r>
                        <a:rPr lang="en-GB" sz="900">
                          <a:latin typeface="arial"/>
                        </a:rPr>
                        <a:t>Implication of a resemblance between two different things.</a:t>
                      </a:r>
                      <a:endParaRPr lang="en-GB" sz="900"/>
                    </a:p>
                  </a:txBody>
                  <a:tcPr marL="32080" marR="32080" marT="32080" marB="32080">
                    <a:lnL>
                      <a:noFill/>
                    </a:lnL>
                    <a:lnR>
                      <a:noFill/>
                    </a:lnR>
                    <a:lnT>
                      <a:noFill/>
                    </a:lnT>
                    <a:lnB>
                      <a:noFill/>
                    </a:lnB>
                    <a:solidFill>
                      <a:srgbClr val="99CCFF"/>
                    </a:solidFill>
                  </a:tcPr>
                </a:tc>
              </a:tr>
              <a:tr h="989465">
                <a:tc>
                  <a:txBody>
                    <a:bodyPr/>
                    <a:lstStyle/>
                    <a:p>
                      <a:pPr>
                        <a:buFont typeface="Arial"/>
                        <a:buChar char="•"/>
                      </a:pPr>
                      <a:r>
                        <a:rPr lang="en-GB" sz="900">
                          <a:latin typeface="arial"/>
                        </a:rPr>
                        <a:t>mood</a:t>
                      </a:r>
                    </a:p>
                  </a:txBody>
                  <a:tcPr marL="32080" marR="32080" marT="32080" marB="32080">
                    <a:lnL>
                      <a:noFill/>
                    </a:lnL>
                    <a:lnR>
                      <a:noFill/>
                    </a:lnR>
                    <a:lnT>
                      <a:noFill/>
                    </a:lnT>
                    <a:lnB>
                      <a:noFill/>
                    </a:lnB>
                    <a:solidFill>
                      <a:srgbClr val="99CCFF"/>
                    </a:solidFill>
                  </a:tcPr>
                </a:tc>
                <a:tc>
                  <a:txBody>
                    <a:bodyPr/>
                    <a:lstStyle/>
                    <a:p>
                      <a:r>
                        <a:rPr lang="en-GB" sz="900">
                          <a:latin typeface="arial"/>
                        </a:rPr>
                        <a:t>Atmosphere, for example ‘sombre’, ‘tragic’, ‘comic’, ‘joyful’, ‘romantic’. This is different from the </a:t>
                      </a:r>
                      <a:r>
                        <a:rPr lang="en-GB" sz="900" i="1">
                          <a:latin typeface="arial"/>
                        </a:rPr>
                        <a:t>tone</a:t>
                      </a:r>
                      <a:r>
                        <a:rPr lang="en-GB" sz="900">
                          <a:latin typeface="arial"/>
                        </a:rPr>
                        <a:t> of a poem, which refers to the poet’s attitude, for example ‘bitter’, ‘angry’, ‘resentful’, ‘cynical’, ‘sad’, ‘ironic’, ‘mocking’.</a:t>
                      </a:r>
                      <a:endParaRPr lang="en-GB" sz="900"/>
                    </a:p>
                  </a:txBody>
                  <a:tcPr marL="32080" marR="32080" marT="32080" marB="32080">
                    <a:lnL>
                      <a:noFill/>
                    </a:lnL>
                    <a:lnR>
                      <a:noFill/>
                    </a:lnR>
                    <a:lnT>
                      <a:noFill/>
                    </a:lnT>
                    <a:lnB>
                      <a:noFill/>
                    </a:lnB>
                    <a:solidFill>
                      <a:srgbClr val="99CCFF"/>
                    </a:solidFill>
                  </a:tcPr>
                </a:tc>
              </a:tr>
              <a:tr h="446576">
                <a:tc>
                  <a:txBody>
                    <a:bodyPr/>
                    <a:lstStyle/>
                    <a:p>
                      <a:pPr>
                        <a:buFont typeface="Arial"/>
                        <a:buChar char="•"/>
                      </a:pPr>
                      <a:r>
                        <a:rPr lang="en-GB" sz="900">
                          <a:latin typeface="arial"/>
                        </a:rPr>
                        <a:t>pun</a:t>
                      </a:r>
                    </a:p>
                  </a:txBody>
                  <a:tcPr marL="32080" marR="32080" marT="32080" marB="32080">
                    <a:lnL>
                      <a:noFill/>
                    </a:lnL>
                    <a:lnR>
                      <a:noFill/>
                    </a:lnR>
                    <a:lnT>
                      <a:noFill/>
                    </a:lnT>
                    <a:lnB>
                      <a:noFill/>
                    </a:lnB>
                    <a:solidFill>
                      <a:srgbClr val="99CCFF"/>
                    </a:solidFill>
                  </a:tcPr>
                </a:tc>
                <a:tc>
                  <a:txBody>
                    <a:bodyPr/>
                    <a:lstStyle/>
                    <a:p>
                      <a:r>
                        <a:rPr lang="en-GB" sz="900" dirty="0">
                          <a:latin typeface="arial"/>
                        </a:rPr>
                        <a:t>A comic effect suggesting two meanings from one word or phrase.</a:t>
                      </a:r>
                      <a:endParaRPr lang="en-GB" sz="900" dirty="0"/>
                    </a:p>
                  </a:txBody>
                  <a:tcPr marL="32080" marR="32080" marT="32080" marB="32080">
                    <a:lnL>
                      <a:noFill/>
                    </a:lnL>
                    <a:lnR>
                      <a:noFill/>
                    </a:lnR>
                    <a:lnT>
                      <a:noFill/>
                    </a:lnT>
                    <a:lnB>
                      <a:noFill/>
                    </a:lnB>
                    <a:solidFill>
                      <a:srgbClr val="99CCFF"/>
                    </a:solidFill>
                  </a:tcPr>
                </a:tc>
              </a:tr>
              <a:tr h="265613">
                <a:tc>
                  <a:txBody>
                    <a:bodyPr/>
                    <a:lstStyle/>
                    <a:p>
                      <a:pPr>
                        <a:buFont typeface="Arial"/>
                        <a:buChar char="•"/>
                      </a:pPr>
                      <a:r>
                        <a:rPr lang="en-GB" sz="900">
                          <a:latin typeface="arial"/>
                        </a:rPr>
                        <a:t>rhyme</a:t>
                      </a:r>
                    </a:p>
                  </a:txBody>
                  <a:tcPr marL="32080" marR="32080" marT="32080" marB="32080">
                    <a:lnL>
                      <a:noFill/>
                    </a:lnL>
                    <a:lnR>
                      <a:noFill/>
                    </a:lnR>
                    <a:lnT>
                      <a:noFill/>
                    </a:lnT>
                    <a:lnB>
                      <a:noFill/>
                    </a:lnB>
                    <a:solidFill>
                      <a:srgbClr val="99CCFF"/>
                    </a:solidFill>
                  </a:tcPr>
                </a:tc>
                <a:tc>
                  <a:txBody>
                    <a:bodyPr/>
                    <a:lstStyle/>
                    <a:p>
                      <a:r>
                        <a:rPr lang="en-GB" sz="900">
                          <a:latin typeface="arial"/>
                        </a:rPr>
                        <a:t>A pair of words with a similar final vowel sound.</a:t>
                      </a:r>
                      <a:endParaRPr lang="en-GB" sz="900"/>
                    </a:p>
                  </a:txBody>
                  <a:tcPr marL="32080" marR="32080" marT="32080" marB="32080">
                    <a:lnL>
                      <a:noFill/>
                    </a:lnL>
                    <a:lnR>
                      <a:noFill/>
                    </a:lnR>
                    <a:lnT>
                      <a:noFill/>
                    </a:lnT>
                    <a:lnB>
                      <a:noFill/>
                    </a:lnB>
                    <a:solidFill>
                      <a:srgbClr val="99CCFF"/>
                    </a:solidFill>
                  </a:tcPr>
                </a:tc>
              </a:tr>
              <a:tr h="627538">
                <a:tc>
                  <a:txBody>
                    <a:bodyPr/>
                    <a:lstStyle/>
                    <a:p>
                      <a:pPr>
                        <a:buFont typeface="Arial"/>
                        <a:buChar char="•"/>
                      </a:pPr>
                      <a:r>
                        <a:rPr lang="en-GB" sz="900">
                          <a:latin typeface="arial"/>
                        </a:rPr>
                        <a:t>rhythm</a:t>
                      </a:r>
                    </a:p>
                  </a:txBody>
                  <a:tcPr marL="32080" marR="32080" marT="32080" marB="32080">
                    <a:lnL>
                      <a:noFill/>
                    </a:lnL>
                    <a:lnR>
                      <a:noFill/>
                    </a:lnR>
                    <a:lnT>
                      <a:noFill/>
                    </a:lnT>
                    <a:lnB>
                      <a:noFill/>
                    </a:lnB>
                    <a:solidFill>
                      <a:srgbClr val="99CCFF"/>
                    </a:solidFill>
                  </a:tcPr>
                </a:tc>
                <a:tc>
                  <a:txBody>
                    <a:bodyPr/>
                    <a:lstStyle/>
                    <a:p>
                      <a:r>
                        <a:rPr lang="en-GB" sz="900">
                          <a:latin typeface="arial"/>
                        </a:rPr>
                        <a:t>The pace at which it seems appropriate to read a poem. Many poets vary the rhythm of a poem to stress certain words and thereby make the meaning clearer.</a:t>
                      </a:r>
                    </a:p>
                  </a:txBody>
                  <a:tcPr marL="32080" marR="32080" marT="32080" marB="32080">
                    <a:lnL>
                      <a:noFill/>
                    </a:lnL>
                    <a:lnR>
                      <a:noFill/>
                    </a:lnR>
                    <a:lnT>
                      <a:noFill/>
                    </a:lnT>
                    <a:lnB>
                      <a:noFill/>
                    </a:lnB>
                    <a:solidFill>
                      <a:srgbClr val="99CCFF"/>
                    </a:solidFill>
                  </a:tcPr>
                </a:tc>
              </a:tr>
              <a:tr h="239007">
                <a:tc>
                  <a:txBody>
                    <a:bodyPr/>
                    <a:lstStyle/>
                    <a:p>
                      <a:pPr>
                        <a:buFont typeface="Arial"/>
                        <a:buChar char="•"/>
                      </a:pPr>
                      <a:r>
                        <a:rPr lang="en-GB" sz="900">
                          <a:latin typeface="arial"/>
                        </a:rPr>
                        <a:t>satire</a:t>
                      </a:r>
                    </a:p>
                  </a:txBody>
                  <a:tcPr marL="43995" marR="43995" marT="21997" marB="21997">
                    <a:lnL>
                      <a:noFill/>
                    </a:lnL>
                    <a:lnR>
                      <a:noFill/>
                    </a:lnR>
                    <a:lnT>
                      <a:noFill/>
                    </a:lnT>
                    <a:lnB>
                      <a:noFill/>
                    </a:lnB>
                    <a:solidFill>
                      <a:srgbClr val="99CCFF"/>
                    </a:solidFill>
                  </a:tcPr>
                </a:tc>
                <a:tc>
                  <a:txBody>
                    <a:bodyPr/>
                    <a:lstStyle/>
                    <a:p>
                      <a:r>
                        <a:rPr lang="en-GB" sz="900">
                          <a:latin typeface="arial"/>
                        </a:rPr>
                        <a:t>The use of wit or humour to attack something.</a:t>
                      </a:r>
                      <a:endParaRPr lang="en-GB" sz="900"/>
                    </a:p>
                  </a:txBody>
                  <a:tcPr marL="43995" marR="43995" marT="21997" marB="21997">
                    <a:lnL>
                      <a:noFill/>
                    </a:lnL>
                    <a:lnR>
                      <a:noFill/>
                    </a:lnR>
                    <a:lnT>
                      <a:noFill/>
                    </a:lnT>
                    <a:lnB>
                      <a:noFill/>
                    </a:lnB>
                    <a:solidFill>
                      <a:srgbClr val="99CCFF"/>
                    </a:solidFill>
                  </a:tcPr>
                </a:tc>
              </a:tr>
              <a:tr h="239007">
                <a:tc>
                  <a:txBody>
                    <a:bodyPr/>
                    <a:lstStyle/>
                    <a:p>
                      <a:pPr>
                        <a:buFont typeface="Arial"/>
                        <a:buChar char="•"/>
                      </a:pPr>
                      <a:r>
                        <a:rPr lang="en-GB" sz="900">
                          <a:latin typeface="arial"/>
                        </a:rPr>
                        <a:t>simile</a:t>
                      </a:r>
                    </a:p>
                  </a:txBody>
                  <a:tcPr marL="43995" marR="43995" marT="21997" marB="21997">
                    <a:lnL>
                      <a:noFill/>
                    </a:lnL>
                    <a:lnR>
                      <a:noFill/>
                    </a:lnR>
                    <a:lnT>
                      <a:noFill/>
                    </a:lnT>
                    <a:lnB>
                      <a:noFill/>
                    </a:lnB>
                    <a:solidFill>
                      <a:srgbClr val="99CCFF"/>
                    </a:solidFill>
                  </a:tcPr>
                </a:tc>
                <a:tc>
                  <a:txBody>
                    <a:bodyPr/>
                    <a:lstStyle/>
                    <a:p>
                      <a:r>
                        <a:rPr lang="en-GB" sz="900">
                          <a:latin typeface="arial"/>
                        </a:rPr>
                        <a:t>A metaphor in which the similarity is expressed explicitly.</a:t>
                      </a:r>
                      <a:endParaRPr lang="en-GB" sz="900"/>
                    </a:p>
                  </a:txBody>
                  <a:tcPr marL="43995" marR="43995" marT="21997" marB="21997">
                    <a:lnL>
                      <a:noFill/>
                    </a:lnL>
                    <a:lnR>
                      <a:noFill/>
                    </a:lnR>
                    <a:lnT>
                      <a:noFill/>
                    </a:lnT>
                    <a:lnB>
                      <a:noFill/>
                    </a:lnB>
                    <a:solidFill>
                      <a:srgbClr val="99CCFF"/>
                    </a:solidFill>
                  </a:tcPr>
                </a:tc>
              </a:tr>
              <a:tr h="419970">
                <a:tc>
                  <a:txBody>
                    <a:bodyPr/>
                    <a:lstStyle/>
                    <a:p>
                      <a:pPr>
                        <a:buFont typeface="Arial"/>
                        <a:buChar char="•"/>
                      </a:pPr>
                      <a:r>
                        <a:rPr lang="en-GB" sz="900">
                          <a:latin typeface="arial"/>
                        </a:rPr>
                        <a:t>structure</a:t>
                      </a:r>
                    </a:p>
                  </a:txBody>
                  <a:tcPr marL="43995" marR="43995" marT="21997" marB="21997">
                    <a:lnL>
                      <a:noFill/>
                    </a:lnL>
                    <a:lnR>
                      <a:noFill/>
                    </a:lnR>
                    <a:lnT>
                      <a:noFill/>
                    </a:lnT>
                    <a:lnB>
                      <a:noFill/>
                    </a:lnB>
                    <a:solidFill>
                      <a:srgbClr val="99CCFF"/>
                    </a:solidFill>
                  </a:tcPr>
                </a:tc>
                <a:tc>
                  <a:txBody>
                    <a:bodyPr/>
                    <a:lstStyle/>
                    <a:p>
                      <a:r>
                        <a:rPr lang="en-GB" sz="900" dirty="0">
                          <a:latin typeface="arial"/>
                        </a:rPr>
                        <a:t>The division of a poem into particular lengths of lines and stanzas.</a:t>
                      </a:r>
                      <a:endParaRPr lang="en-GB" sz="900" dirty="0"/>
                    </a:p>
                  </a:txBody>
                  <a:tcPr marL="43995" marR="43995" marT="21997" marB="21997">
                    <a:lnL>
                      <a:noFill/>
                    </a:lnL>
                    <a:lnR>
                      <a:noFill/>
                    </a:lnR>
                    <a:lnT>
                      <a:noFill/>
                    </a:lnT>
                    <a:lnB>
                      <a:noFill/>
                    </a:lnB>
                    <a:solidFill>
                      <a:srgbClr val="99CCFF"/>
                    </a:solidFill>
                  </a:tcPr>
                </a:tc>
              </a:tr>
            </a:tbl>
          </a:graphicData>
        </a:graphic>
      </p:graphicFrame>
    </p:spTree>
    <p:extLst>
      <p:ext uri="{BB962C8B-B14F-4D97-AF65-F5344CB8AC3E}">
        <p14:creationId xmlns:p14="http://schemas.microsoft.com/office/powerpoint/2010/main" val="1212255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Imagery</a:t>
            </a:r>
            <a:endParaRPr lang="en-GB" dirty="0"/>
          </a:p>
        </p:txBody>
      </p:sp>
      <p:sp>
        <p:nvSpPr>
          <p:cNvPr id="3" name="Content Placeholder 2"/>
          <p:cNvSpPr>
            <a:spLocks noGrp="1"/>
          </p:cNvSpPr>
          <p:nvPr>
            <p:ph idx="1"/>
          </p:nvPr>
        </p:nvSpPr>
        <p:spPr/>
        <p:txBody>
          <a:bodyPr/>
          <a:lstStyle/>
          <a:p>
            <a:r>
              <a:rPr lang="en-US" dirty="0"/>
              <a:t>Just hang on and we’ll get you out of there’</a:t>
            </a:r>
            <a:br>
              <a:rPr lang="en-US" dirty="0"/>
            </a:br>
            <a:r>
              <a:rPr lang="en-US" dirty="0"/>
              <a:t>he hollered like a fireman in some soap </a:t>
            </a:r>
            <a:r>
              <a:rPr lang="en-US" dirty="0" smtClean="0"/>
              <a:t>opera</a:t>
            </a:r>
          </a:p>
          <a:p>
            <a:r>
              <a:rPr lang="en-US" dirty="0"/>
              <a:t>She mouthed at him, hinted,</a:t>
            </a:r>
            <a:br>
              <a:rPr lang="en-US" dirty="0"/>
            </a:br>
            <a:r>
              <a:rPr lang="en-US" dirty="0"/>
              <a:t>she was keener than a T.V. quizmaster</a:t>
            </a:r>
            <a:br>
              <a:rPr lang="en-US" dirty="0"/>
            </a:br>
            <a:r>
              <a:rPr lang="en-US" dirty="0"/>
              <a:t>that he should get it right.</a:t>
            </a:r>
            <a:endParaRPr lang="en-US" dirty="0" smtClean="0"/>
          </a:p>
          <a:p>
            <a:endParaRPr lang="en-GB" dirty="0"/>
          </a:p>
        </p:txBody>
      </p:sp>
    </p:spTree>
    <p:extLst>
      <p:ext uri="{BB962C8B-B14F-4D97-AF65-F5344CB8AC3E}">
        <p14:creationId xmlns:p14="http://schemas.microsoft.com/office/powerpoint/2010/main" val="2179392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a:t>
            </a:r>
            <a:endParaRPr lang="en-GB" dirty="0"/>
          </a:p>
        </p:txBody>
      </p:sp>
      <p:sp>
        <p:nvSpPr>
          <p:cNvPr id="3" name="Content Placeholder 2"/>
          <p:cNvSpPr>
            <a:spLocks noGrp="1"/>
          </p:cNvSpPr>
          <p:nvPr>
            <p:ph idx="1"/>
          </p:nvPr>
        </p:nvSpPr>
        <p:spPr/>
        <p:txBody>
          <a:bodyPr>
            <a:normAutofit fontScale="77500" lnSpcReduction="20000"/>
          </a:bodyPr>
          <a:lstStyle/>
          <a:p>
            <a:pPr lvl="1">
              <a:buFont typeface="Arial" pitchFamily="34" charset="0"/>
              <a:buChar char="•"/>
            </a:pPr>
            <a:r>
              <a:rPr lang="en-US" sz="2400" dirty="0" smtClean="0"/>
              <a:t>Feminism </a:t>
            </a:r>
            <a:endParaRPr lang="en-US" sz="2400" dirty="0"/>
          </a:p>
          <a:p>
            <a:pPr lvl="1">
              <a:buFont typeface="Arial" pitchFamily="34" charset="0"/>
              <a:buChar char="•"/>
            </a:pPr>
            <a:r>
              <a:rPr lang="en-US" sz="2400" dirty="0"/>
              <a:t>Men disappoint women</a:t>
            </a:r>
          </a:p>
          <a:p>
            <a:pPr lvl="1">
              <a:buFontTx/>
              <a:buChar char="-"/>
            </a:pPr>
            <a:r>
              <a:rPr lang="en-US" sz="2400" dirty="0" smtClean="0"/>
              <a:t>“…</a:t>
            </a:r>
            <a:r>
              <a:rPr lang="en-US" sz="2400" dirty="0"/>
              <a:t>This Prince</a:t>
            </a:r>
            <a:br>
              <a:rPr lang="en-US" sz="2400" dirty="0"/>
            </a:br>
            <a:r>
              <a:rPr lang="en-US" sz="2400" dirty="0"/>
              <a:t>with absolutely</a:t>
            </a:r>
            <a:br>
              <a:rPr lang="en-US" sz="2400" dirty="0"/>
            </a:br>
            <a:r>
              <a:rPr lang="en-US" sz="2400" dirty="0"/>
              <a:t>all the wrong answers</a:t>
            </a:r>
            <a:r>
              <a:rPr lang="en-US" sz="2400" dirty="0" smtClean="0"/>
              <a:t>.“</a:t>
            </a:r>
          </a:p>
          <a:p>
            <a:pPr marL="457200" lvl="1" indent="0">
              <a:buNone/>
            </a:pPr>
            <a:endParaRPr lang="en-US" sz="2400" dirty="0"/>
          </a:p>
          <a:p>
            <a:r>
              <a:rPr lang="en-US" sz="2800" dirty="0"/>
              <a:t>From the woman’s perspective</a:t>
            </a:r>
          </a:p>
          <a:p>
            <a:pPr lvl="1">
              <a:buFontTx/>
              <a:buChar char="-"/>
            </a:pPr>
            <a:r>
              <a:rPr lang="en-US" sz="2400" dirty="0" smtClean="0"/>
              <a:t>He </a:t>
            </a:r>
            <a:r>
              <a:rPr lang="en-US" sz="2400" dirty="0"/>
              <a:t>seems to be only interested in sex, totally unaware of what the woman </a:t>
            </a:r>
            <a:r>
              <a:rPr lang="en-US" sz="2400" dirty="0" smtClean="0"/>
              <a:t>wants</a:t>
            </a:r>
          </a:p>
          <a:p>
            <a:r>
              <a:rPr lang="en-US" sz="2800" dirty="0"/>
              <a:t>Clichés and stereotypes</a:t>
            </a:r>
          </a:p>
          <a:p>
            <a:pPr lvl="1"/>
            <a:r>
              <a:rPr lang="en-US" sz="2400" dirty="0"/>
              <a:t>‘This Prince’ only talks in “strung-together cliché”</a:t>
            </a:r>
          </a:p>
          <a:p>
            <a:pPr lvl="2"/>
            <a:r>
              <a:rPr lang="en-US" sz="2000" dirty="0"/>
              <a:t>“All the better to see you with my dear”</a:t>
            </a:r>
          </a:p>
          <a:p>
            <a:pPr lvl="2"/>
            <a:r>
              <a:rPr lang="en-US" sz="2000" dirty="0"/>
              <a:t>“Just hang on and we’ll get you out of there”</a:t>
            </a:r>
          </a:p>
          <a:p>
            <a:pPr lvl="1"/>
            <a:r>
              <a:rPr lang="en-US" sz="2400" dirty="0"/>
              <a:t>She is used to her isolation (“&amp; just when our maiden had got/good &amp; used to her isolation”) but conforms to society’s expectations – a man should come and save her</a:t>
            </a:r>
          </a:p>
          <a:p>
            <a:pPr marL="457200" lvl="1" indent="0">
              <a:buNone/>
            </a:pPr>
            <a:endParaRPr lang="en-US" sz="2400" dirty="0"/>
          </a:p>
          <a:p>
            <a:endParaRPr lang="en-GB" dirty="0"/>
          </a:p>
        </p:txBody>
      </p:sp>
    </p:spTree>
    <p:extLst>
      <p:ext uri="{BB962C8B-B14F-4D97-AF65-F5344CB8AC3E}">
        <p14:creationId xmlns:p14="http://schemas.microsoft.com/office/powerpoint/2010/main" val="374839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poem</a:t>
            </a:r>
            <a:endParaRPr lang="en-GB" dirty="0"/>
          </a:p>
        </p:txBody>
      </p:sp>
      <p:sp>
        <p:nvSpPr>
          <p:cNvPr id="3" name="Content Placeholder 2"/>
          <p:cNvSpPr>
            <a:spLocks noGrp="1"/>
          </p:cNvSpPr>
          <p:nvPr>
            <p:ph idx="1"/>
          </p:nvPr>
        </p:nvSpPr>
        <p:spPr/>
        <p:txBody>
          <a:bodyPr>
            <a:normAutofit fontScale="85000" lnSpcReduction="20000"/>
          </a:bodyPr>
          <a:lstStyle/>
          <a:p>
            <a:r>
              <a:rPr lang="en-GB" dirty="0"/>
              <a:t>The Poem</a:t>
            </a:r>
          </a:p>
          <a:p>
            <a:r>
              <a:rPr lang="en-GB" dirty="0"/>
              <a:t>In '</a:t>
            </a:r>
            <a:r>
              <a:rPr lang="en-GB" dirty="0" err="1"/>
              <a:t>Rapunzstiltskin</a:t>
            </a:r>
            <a:r>
              <a:rPr lang="en-GB" dirty="0"/>
              <a:t>', Liz </a:t>
            </a:r>
            <a:r>
              <a:rPr lang="en-GB" dirty="0" err="1"/>
              <a:t>Lochhead</a:t>
            </a:r>
            <a:r>
              <a:rPr lang="en-GB" dirty="0"/>
              <a:t> plays with the Grimm brothers' stories of </a:t>
            </a:r>
            <a:r>
              <a:rPr lang="en-GB" i="1" dirty="0"/>
              <a:t>Rapunzel </a:t>
            </a:r>
            <a:r>
              <a:rPr lang="en-GB" dirty="0"/>
              <a:t>and </a:t>
            </a:r>
            <a:r>
              <a:rPr lang="en-GB" i="1" dirty="0" err="1"/>
              <a:t>Rumpelstiltskin</a:t>
            </a:r>
            <a:r>
              <a:rPr lang="en-GB" dirty="0"/>
              <a:t> to make a comic fable of </a:t>
            </a:r>
            <a:r>
              <a:rPr lang="en-GB" b="1" dirty="0"/>
              <a:t>sexual politics </a:t>
            </a:r>
            <a:r>
              <a:rPr lang="en-GB" dirty="0"/>
              <a:t>and </a:t>
            </a:r>
            <a:r>
              <a:rPr lang="en-GB" b="1" dirty="0"/>
              <a:t>power relationships between men and women</a:t>
            </a:r>
            <a:r>
              <a:rPr lang="en-GB" dirty="0"/>
              <a:t>. Like other women writers of her generation </a:t>
            </a:r>
            <a:r>
              <a:rPr lang="en-GB" dirty="0" err="1"/>
              <a:t>Lochhead</a:t>
            </a:r>
            <a:r>
              <a:rPr lang="en-GB" dirty="0"/>
              <a:t> found that </a:t>
            </a:r>
            <a:r>
              <a:rPr lang="en-GB" b="1" dirty="0" err="1"/>
              <a:t>fairytales</a:t>
            </a:r>
            <a:r>
              <a:rPr lang="en-GB" b="1" dirty="0"/>
              <a:t> and legends are a source of deeply held stereotypes (old hags, wise old men, damsels in distress and knights in shining armour)</a:t>
            </a:r>
            <a:r>
              <a:rPr lang="en-GB" dirty="0"/>
              <a:t> and that they were ripe for a modern re-telling. This poem is one that needs to be heard by a collective audience, and it achieves its effects from a shared understanding between poet and audience.</a:t>
            </a:r>
          </a:p>
          <a:p>
            <a:endParaRPr lang="en-GB" dirty="0"/>
          </a:p>
        </p:txBody>
      </p:sp>
      <p:pic>
        <p:nvPicPr>
          <p:cNvPr id="4" name="Picture 3" descr="C:\Documents and Settings\rhforsr\Local Settings\Temporary Internet Files\Content.IE5\6OSJ3YT0\MC900432413[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188640"/>
            <a:ext cx="1137920" cy="1838325"/>
          </a:xfrm>
          <a:prstGeom prst="rect">
            <a:avLst/>
          </a:prstGeom>
          <a:noFill/>
          <a:ln>
            <a:noFill/>
          </a:ln>
        </p:spPr>
      </p:pic>
    </p:spTree>
    <p:extLst>
      <p:ext uri="{BB962C8B-B14F-4D97-AF65-F5344CB8AC3E}">
        <p14:creationId xmlns:p14="http://schemas.microsoft.com/office/powerpoint/2010/main" val="2892914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an essay</a:t>
            </a:r>
            <a:endParaRPr lang="en-GB" dirty="0"/>
          </a:p>
        </p:txBody>
      </p:sp>
      <p:sp>
        <p:nvSpPr>
          <p:cNvPr id="3" name="Content Placeholder 2"/>
          <p:cNvSpPr>
            <a:spLocks noGrp="1"/>
          </p:cNvSpPr>
          <p:nvPr>
            <p:ph idx="1"/>
          </p:nvPr>
        </p:nvSpPr>
        <p:spPr/>
        <p:txBody>
          <a:bodyPr>
            <a:normAutofit fontScale="47500" lnSpcReduction="20000"/>
          </a:bodyPr>
          <a:lstStyle/>
          <a:p>
            <a:pPr marL="0" indent="0">
              <a:buNone/>
            </a:pPr>
            <a:r>
              <a:rPr lang="en-GB" dirty="0" smtClean="0"/>
              <a:t>This </a:t>
            </a:r>
            <a:r>
              <a:rPr lang="en-GB" dirty="0"/>
              <a:t>is a narrative poem which means that it tells a story. Liz </a:t>
            </a:r>
            <a:r>
              <a:rPr lang="en-GB" dirty="0" err="1" smtClean="0"/>
              <a:t>Lochhead</a:t>
            </a:r>
            <a:r>
              <a:rPr lang="en-GB" dirty="0" smtClean="0"/>
              <a:t> </a:t>
            </a:r>
            <a:r>
              <a:rPr lang="en-GB" dirty="0"/>
              <a:t>combines parts from the fairy stories in order to look at the relationship between men and women from a different point of view. It is a modern poem with feminist </a:t>
            </a:r>
            <a:r>
              <a:rPr lang="en-GB" dirty="0" smtClean="0"/>
              <a:t>undertones. </a:t>
            </a:r>
            <a:r>
              <a:rPr lang="en-GB" dirty="0"/>
              <a:t>Unlike in traditional fairy tales, there is no happy ending. It ends in disappointment and disillusionment for the woman. </a:t>
            </a:r>
            <a:br>
              <a:rPr lang="en-GB" dirty="0"/>
            </a:br>
            <a:r>
              <a:rPr lang="en-GB" dirty="0"/>
              <a:t/>
            </a:r>
            <a:br>
              <a:rPr lang="en-GB" dirty="0"/>
            </a:br>
            <a:r>
              <a:rPr lang="en-GB" dirty="0"/>
              <a:t>Compared to traditional fairy stories, there is a difference in the presentation between men and women. In the modern poem, the man is the weaker character. He is treated as a 'sex object' in the poem. (Lines 17 and 18 for example). The man seems to be only interested in sex - without any commitment. He seems to be totally unaware of what the woman wants. </a:t>
            </a:r>
            <a:br>
              <a:rPr lang="en-GB" dirty="0"/>
            </a:br>
            <a:r>
              <a:rPr lang="en-GB" dirty="0"/>
              <a:t/>
            </a:r>
            <a:br>
              <a:rPr lang="en-GB" dirty="0"/>
            </a:br>
            <a:r>
              <a:rPr lang="en-GB" dirty="0"/>
              <a:t>The female character seems to be enjoying her isolation in the tower. But, she conforms to society's expectations (see lines 8 and 9 for examples). So she decides that she needs a man to help her out - just as society expects. </a:t>
            </a:r>
            <a:br>
              <a:rPr lang="en-GB" dirty="0"/>
            </a:br>
            <a:r>
              <a:rPr lang="en-GB" dirty="0"/>
              <a:t/>
            </a:r>
            <a:br>
              <a:rPr lang="en-GB" dirty="0"/>
            </a:br>
            <a:r>
              <a:rPr lang="en-GB" dirty="0"/>
              <a:t>However, she becomes increasingly frustrated by his attitude. He seems to have no idea what she wants from him. He always appears to be out of step with her. For example, he gives the right response to the question proposed. In the end, she is destroyed by her </a:t>
            </a:r>
            <a:r>
              <a:rPr lang="en-GB" dirty="0" smtClean="0"/>
              <a:t>frustration</a:t>
            </a:r>
            <a:r>
              <a:rPr lang="en-GB" dirty="0"/>
              <a:t/>
            </a:r>
            <a:br>
              <a:rPr lang="en-GB" dirty="0"/>
            </a:br>
            <a:endParaRPr lang="en-GB" dirty="0"/>
          </a:p>
          <a:p>
            <a:endParaRPr lang="en-GB" dirty="0"/>
          </a:p>
        </p:txBody>
      </p:sp>
    </p:spTree>
    <p:extLst>
      <p:ext uri="{BB962C8B-B14F-4D97-AF65-F5344CB8AC3E}">
        <p14:creationId xmlns:p14="http://schemas.microsoft.com/office/powerpoint/2010/main" val="565489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normAutofit fontScale="47500" lnSpcReduction="20000"/>
          </a:bodyPr>
          <a:lstStyle/>
          <a:p>
            <a:pPr marL="0" indent="0">
              <a:buNone/>
            </a:pPr>
            <a:r>
              <a:rPr lang="en-GB" sz="4200" dirty="0"/>
              <a:t>The poem ‘</a:t>
            </a:r>
            <a:r>
              <a:rPr lang="en-GB" sz="4200" dirty="0" err="1"/>
              <a:t>Rapunzstiltskin</a:t>
            </a:r>
            <a:r>
              <a:rPr lang="en-GB" sz="4200" dirty="0"/>
              <a:t>’ comes under two different categories; passionate and light hearted. We can see that it is very light headed because the poems main structure is about fairy tales. Is it very informal too as we can see in the first line where it starts </a:t>
            </a:r>
            <a:r>
              <a:rPr lang="en-GB" sz="4200" dirty="0" smtClean="0"/>
              <a:t>off with </a:t>
            </a:r>
            <a:r>
              <a:rPr lang="en-GB" sz="4200" dirty="0"/>
              <a:t>“&amp;”. This makes it sound like we have just walked into someone’s conversation. From this we know that it is not a serious poem. The author refers many times to different fairy tales such as the lumberjack in ‘Little Red Riding Hood’, and ‘Jack and The Bean Stalk’. In the poem the author uses many sexual </a:t>
            </a:r>
            <a:r>
              <a:rPr lang="en-GB" sz="4200" dirty="0" smtClean="0"/>
              <a:t>comments. </a:t>
            </a:r>
            <a:r>
              <a:rPr lang="en-GB" sz="4200" dirty="0"/>
              <a:t>One of these is describing something like a fireman, a fireman may be one of the most common woman fantasies . The fireman would have a big hose, and would be able to rescue the woman. We cannot take the author seriously and this proves that it is a very fun </a:t>
            </a:r>
            <a:r>
              <a:rPr lang="en-GB" sz="4200" dirty="0" smtClean="0"/>
              <a:t>and </a:t>
            </a:r>
            <a:r>
              <a:rPr lang="en-GB" sz="4200" dirty="0"/>
              <a:t>playful poem. </a:t>
            </a:r>
            <a:r>
              <a:rPr lang="en-GB" sz="4200" dirty="0" smtClean="0"/>
              <a:t>However, </a:t>
            </a:r>
            <a:r>
              <a:rPr lang="en-GB" sz="4200" dirty="0"/>
              <a:t>there is also plenty of passion floating around because this maiden in the poem has told herself she doesn’t need anyone, but she cannot see that she really needs to be rescued. All she needs is a Prince, but there is one problem with this prince. He is a typical man, and doesn’t know what to say and doesn’t </a:t>
            </a:r>
            <a:r>
              <a:rPr lang="en-GB" sz="4200" dirty="0" smtClean="0"/>
              <a:t>know </a:t>
            </a:r>
            <a:r>
              <a:rPr lang="en-GB" sz="4200" dirty="0"/>
              <a:t>how to her give her what she wants. He tries to control the relationship after they have had sex .he believes that he now has the right and can do what he likes with her. All he needs to say to her is that he loves her. He makes a stab at it but fails miserably and then starts guessing. She is very frustrated and stamps her foot into the floorboards. She finally realises that she isn’t going to get what </a:t>
            </a:r>
            <a:r>
              <a:rPr lang="en-GB" sz="4200" dirty="0" smtClean="0"/>
              <a:t>she wants</a:t>
            </a:r>
            <a:r>
              <a:rPr lang="en-GB" sz="4200" dirty="0"/>
              <a:t>. She has had enough and has lost it all now. She has put up with him so much and backed him up and helped him, but he has been an ignorant fool. All the passion has now faded away, but there was once a roaring flame in them both. </a:t>
            </a:r>
          </a:p>
          <a:p>
            <a:endParaRPr lang="en-GB" dirty="0"/>
          </a:p>
        </p:txBody>
      </p:sp>
    </p:spTree>
    <p:extLst>
      <p:ext uri="{BB962C8B-B14F-4D97-AF65-F5344CB8AC3E}">
        <p14:creationId xmlns:p14="http://schemas.microsoft.com/office/powerpoint/2010/main" val="23371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Liz </a:t>
            </a:r>
            <a:r>
              <a:rPr lang="en-GB" dirty="0" err="1"/>
              <a:t>Lochhead</a:t>
            </a:r>
            <a:r>
              <a:rPr lang="en-GB" dirty="0"/>
              <a:t> Said</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smtClean="0"/>
              <a:t>This </a:t>
            </a:r>
            <a:r>
              <a:rPr lang="en-GB" dirty="0"/>
              <a:t>isn't my own voice... it's a kind of </a:t>
            </a:r>
            <a:r>
              <a:rPr lang="en-GB" b="1" dirty="0"/>
              <a:t>tough girl talk</a:t>
            </a:r>
            <a:r>
              <a:rPr lang="en-GB" dirty="0"/>
              <a:t>... which is an aspect of myself but not my own voice... there's a kind of ventriloquism going on.</a:t>
            </a:r>
          </a:p>
          <a:p>
            <a:pPr lvl="0"/>
            <a:r>
              <a:rPr lang="en-GB" dirty="0"/>
              <a:t>The man in the poem, if you look closely, is always coming up with the </a:t>
            </a:r>
            <a:r>
              <a:rPr lang="en-GB" b="1" dirty="0"/>
              <a:t>right answers but it's to the question before</a:t>
            </a:r>
            <a:r>
              <a:rPr lang="en-GB" dirty="0"/>
              <a:t>... he's always one behind... when she takes off her glasses the real answer would be, "Why you're beautiful!"... but he says, "All the better to see you with my dear." </a:t>
            </a:r>
            <a:r>
              <a:rPr lang="en-GB" b="1" dirty="0"/>
              <a:t>He's still stuck in the fairy stories!</a:t>
            </a:r>
          </a:p>
          <a:p>
            <a:endParaRPr lang="en-GB" dirty="0"/>
          </a:p>
        </p:txBody>
      </p:sp>
      <p:pic>
        <p:nvPicPr>
          <p:cNvPr id="2050" name="Picture 2" descr="C:\Documents and Settings\nbforsr\Local Settings\Temporary Internet Files\Content.IE5\W8RAXTIF\MC9003616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188639"/>
            <a:ext cx="1165925" cy="1462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59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en-GB" dirty="0" err="1" smtClean="0"/>
              <a:t>Rapunzstiltskin</a:t>
            </a:r>
            <a:r>
              <a:rPr lang="en-GB" dirty="0" smtClean="0"/>
              <a: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You have each been given a section of the poem.</a:t>
            </a:r>
          </a:p>
          <a:p>
            <a:r>
              <a:rPr lang="en-GB" dirty="0" smtClean="0"/>
              <a:t>In pairs you must look closely at this section.</a:t>
            </a:r>
          </a:p>
          <a:p>
            <a:r>
              <a:rPr lang="en-GB" dirty="0" smtClean="0"/>
              <a:t>You are looking for features of unusual language, informal language and abbreviations.</a:t>
            </a:r>
          </a:p>
          <a:p>
            <a:r>
              <a:rPr lang="en-GB" dirty="0" smtClean="0"/>
              <a:t>You should also look for similes, metaphors, alliteration and onomatopoeia.</a:t>
            </a:r>
          </a:p>
          <a:p>
            <a:r>
              <a:rPr lang="en-GB" dirty="0" smtClean="0"/>
              <a:t>Highlight the various fairy tales used in your section and explain to the rest of the class what you think </a:t>
            </a:r>
            <a:r>
              <a:rPr lang="en-GB" smtClean="0"/>
              <a:t>it means.</a:t>
            </a:r>
            <a:endParaRPr lang="en-GB" dirty="0"/>
          </a:p>
        </p:txBody>
      </p:sp>
    </p:spTree>
    <p:extLst>
      <p:ext uri="{BB962C8B-B14F-4D97-AF65-F5344CB8AC3E}">
        <p14:creationId xmlns:p14="http://schemas.microsoft.com/office/powerpoint/2010/main" val="36830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348880"/>
            <a:ext cx="7932088" cy="2308324"/>
          </a:xfrm>
          <a:prstGeom prst="rect">
            <a:avLst/>
          </a:prstGeom>
        </p:spPr>
        <p:txBody>
          <a:bodyPr wrap="square">
            <a:spAutoFit/>
          </a:bodyPr>
          <a:lstStyle/>
          <a:p>
            <a:r>
              <a:rPr lang="en-GB" sz="2400" b="1" dirty="0" smtClean="0"/>
              <a:t>1. What </a:t>
            </a:r>
            <a:r>
              <a:rPr lang="en-GB" sz="2400" b="1" dirty="0"/>
              <a:t>do you think Liz </a:t>
            </a:r>
            <a:r>
              <a:rPr lang="en-GB" sz="2400" b="1" dirty="0" err="1" smtClean="0"/>
              <a:t>Lochhead</a:t>
            </a:r>
            <a:r>
              <a:rPr lang="en-GB" sz="2400" b="1" dirty="0" smtClean="0"/>
              <a:t> </a:t>
            </a:r>
            <a:r>
              <a:rPr lang="en-GB" sz="2400" b="1" dirty="0"/>
              <a:t>is saying about </a:t>
            </a:r>
            <a:r>
              <a:rPr lang="en-GB" sz="2400" b="1" dirty="0" smtClean="0"/>
              <a:t>love and relationships </a:t>
            </a:r>
            <a:r>
              <a:rPr lang="en-GB" sz="2400" b="1" dirty="0"/>
              <a:t>between men &amp; women </a:t>
            </a:r>
            <a:r>
              <a:rPr lang="en-GB" sz="2400" b="1" dirty="0" smtClean="0"/>
              <a:t>?</a:t>
            </a:r>
          </a:p>
          <a:p>
            <a:endParaRPr lang="en-GB" sz="2400" b="1" dirty="0" smtClean="0"/>
          </a:p>
          <a:p>
            <a:r>
              <a:rPr lang="en-GB" sz="2400" b="1" dirty="0" smtClean="0"/>
              <a:t>2. What is </a:t>
            </a:r>
            <a:r>
              <a:rPr lang="en-GB" sz="2400" b="1" dirty="0" err="1" smtClean="0"/>
              <a:t>Lochhead’s</a:t>
            </a:r>
            <a:r>
              <a:rPr lang="en-GB" sz="2400" b="1" dirty="0" smtClean="0"/>
              <a:t> opinion of </a:t>
            </a:r>
            <a:r>
              <a:rPr lang="en-GB" sz="2400" b="1" dirty="0"/>
              <a:t>fairy tales?</a:t>
            </a:r>
            <a:r>
              <a:rPr lang="en-GB" sz="2400" dirty="0"/>
              <a:t> </a:t>
            </a:r>
            <a:endParaRPr lang="en-GB" sz="2400" dirty="0" smtClean="0"/>
          </a:p>
          <a:p>
            <a:endParaRPr lang="en-GB" sz="2400" dirty="0" smtClean="0">
              <a:hlinkClick r:id="rId2" action="ppaction://hlinkfile"/>
            </a:endParaRPr>
          </a:p>
          <a:p>
            <a:r>
              <a:rPr lang="en-GB" sz="2400" dirty="0" err="1" smtClean="0">
                <a:hlinkClick r:id="rId2" action="ppaction://hlinkfile"/>
              </a:rPr>
              <a:t>lochhead</a:t>
            </a:r>
            <a:r>
              <a:rPr lang="en-GB" sz="2400" dirty="0" smtClean="0">
                <a:hlinkClick r:id="rId2" action="ppaction://hlinkfile"/>
              </a:rPr>
              <a:t> - rapunzstiltskin.wmv</a:t>
            </a:r>
            <a:endParaRPr lang="en-GB" sz="2400" dirty="0"/>
          </a:p>
        </p:txBody>
      </p:sp>
      <p:sp>
        <p:nvSpPr>
          <p:cNvPr id="4" name="TextBox 3"/>
          <p:cNvSpPr txBox="1"/>
          <p:nvPr/>
        </p:nvSpPr>
        <p:spPr>
          <a:xfrm>
            <a:off x="600940" y="1790886"/>
            <a:ext cx="7200800" cy="523220"/>
          </a:xfrm>
          <a:prstGeom prst="rect">
            <a:avLst/>
          </a:prstGeom>
          <a:noFill/>
        </p:spPr>
        <p:txBody>
          <a:bodyPr wrap="square" rtlCol="0">
            <a:spAutoFit/>
          </a:bodyPr>
          <a:lstStyle/>
          <a:p>
            <a:r>
              <a:rPr lang="en-GB" sz="2800" b="1" dirty="0" smtClean="0"/>
              <a:t>Think about</a:t>
            </a:r>
            <a:endParaRPr lang="en-GB" sz="2800" b="1" dirty="0"/>
          </a:p>
        </p:txBody>
      </p:sp>
      <p:sp>
        <p:nvSpPr>
          <p:cNvPr id="5" name="TextBox 4"/>
          <p:cNvSpPr txBox="1"/>
          <p:nvPr/>
        </p:nvSpPr>
        <p:spPr>
          <a:xfrm>
            <a:off x="529070" y="836712"/>
            <a:ext cx="7349360" cy="830997"/>
          </a:xfrm>
          <a:prstGeom prst="rect">
            <a:avLst/>
          </a:prstGeom>
          <a:noFill/>
        </p:spPr>
        <p:txBody>
          <a:bodyPr wrap="square" rtlCol="0">
            <a:spAutoFit/>
          </a:bodyPr>
          <a:lstStyle/>
          <a:p>
            <a:r>
              <a:rPr lang="en-GB" sz="2400" b="1" dirty="0" smtClean="0"/>
              <a:t>You’ve just watched a clip of the poet, Liz </a:t>
            </a:r>
            <a:r>
              <a:rPr lang="en-GB" sz="2400" b="1" dirty="0" err="1" smtClean="0"/>
              <a:t>Lochhead</a:t>
            </a:r>
            <a:r>
              <a:rPr lang="en-GB" sz="2400" b="1" dirty="0" smtClean="0"/>
              <a:t>, reading and speaking about the poem ‘</a:t>
            </a:r>
            <a:r>
              <a:rPr lang="en-GB" sz="2400" b="1" dirty="0" err="1" smtClean="0"/>
              <a:t>Rapunzstiltskin</a:t>
            </a:r>
            <a:r>
              <a:rPr lang="en-GB" sz="2400" b="1" dirty="0" smtClean="0"/>
              <a:t>’.</a:t>
            </a:r>
            <a:endParaRPr lang="en-GB" sz="2400" b="1" dirty="0"/>
          </a:p>
        </p:txBody>
      </p:sp>
    </p:spTree>
    <p:extLst>
      <p:ext uri="{BB962C8B-B14F-4D97-AF65-F5344CB8AC3E}">
        <p14:creationId xmlns:p14="http://schemas.microsoft.com/office/powerpoint/2010/main" val="3348540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Watch the clip of ‘He’s Just not that in to you’</a:t>
            </a:r>
            <a:endParaRPr lang="en-GB" dirty="0"/>
          </a:p>
        </p:txBody>
      </p:sp>
      <p:sp>
        <p:nvSpPr>
          <p:cNvPr id="3" name="Content Placeholder 2"/>
          <p:cNvSpPr>
            <a:spLocks noGrp="1"/>
          </p:cNvSpPr>
          <p:nvPr>
            <p:ph idx="1"/>
          </p:nvPr>
        </p:nvSpPr>
        <p:spPr/>
        <p:txBody>
          <a:bodyPr/>
          <a:lstStyle/>
          <a:p>
            <a:r>
              <a:rPr lang="en-GB" dirty="0" smtClean="0"/>
              <a:t>Think about how the two messages are similar</a:t>
            </a:r>
          </a:p>
          <a:p>
            <a:r>
              <a:rPr lang="en-GB" dirty="0" smtClean="0"/>
              <a:t>What do fairy tales teach us about love?</a:t>
            </a:r>
          </a:p>
          <a:p>
            <a:r>
              <a:rPr lang="en-GB" dirty="0" smtClean="0"/>
              <a:t>What issue does the clip highlight?</a:t>
            </a:r>
            <a:endParaRPr lang="en-GB" dirty="0"/>
          </a:p>
        </p:txBody>
      </p:sp>
      <p:sp>
        <p:nvSpPr>
          <p:cNvPr id="4" name="Rectangle 3"/>
          <p:cNvSpPr/>
          <p:nvPr/>
        </p:nvSpPr>
        <p:spPr>
          <a:xfrm>
            <a:off x="600940" y="6093296"/>
            <a:ext cx="7932088" cy="369332"/>
          </a:xfrm>
          <a:prstGeom prst="rect">
            <a:avLst/>
          </a:prstGeom>
        </p:spPr>
        <p:txBody>
          <a:bodyPr wrap="square">
            <a:spAutoFit/>
          </a:bodyPr>
          <a:lstStyle/>
          <a:p>
            <a:r>
              <a:rPr lang="en-GB" dirty="0" smtClean="0">
                <a:hlinkClick r:id="rId2"/>
              </a:rPr>
              <a:t>He's Just Not that in to You</a:t>
            </a:r>
            <a:endParaRPr lang="en-GB" dirty="0"/>
          </a:p>
        </p:txBody>
      </p:sp>
    </p:spTree>
    <p:extLst>
      <p:ext uri="{BB962C8B-B14F-4D97-AF65-F5344CB8AC3E}">
        <p14:creationId xmlns:p14="http://schemas.microsoft.com/office/powerpoint/2010/main" val="2809086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&amp; just when our maiden had got</a:t>
            </a:r>
            <a:br>
              <a:rPr lang="en-US" dirty="0"/>
            </a:br>
            <a:r>
              <a:rPr lang="en-US" dirty="0"/>
              <a:t>good &amp; used to her isolation,</a:t>
            </a:r>
            <a:br>
              <a:rPr lang="en-US" dirty="0"/>
            </a:br>
            <a:r>
              <a:rPr lang="en-US" dirty="0"/>
              <a:t>stopped daily expecting to be rescued,</a:t>
            </a:r>
            <a:br>
              <a:rPr lang="en-US" dirty="0"/>
            </a:br>
            <a:r>
              <a:rPr lang="en-US" dirty="0"/>
              <a:t>had come to almost love her tower,</a:t>
            </a:r>
            <a:br>
              <a:rPr lang="en-US" dirty="0"/>
            </a:br>
            <a:r>
              <a:rPr lang="en-US" dirty="0"/>
              <a:t>along comes This Prince</a:t>
            </a:r>
            <a:br>
              <a:rPr lang="en-US" dirty="0"/>
            </a:br>
            <a:endParaRPr lang="en-GB" dirty="0"/>
          </a:p>
        </p:txBody>
      </p:sp>
      <p:sp>
        <p:nvSpPr>
          <p:cNvPr id="2" name="TextBox 1"/>
          <p:cNvSpPr txBox="1"/>
          <p:nvPr/>
        </p:nvSpPr>
        <p:spPr>
          <a:xfrm>
            <a:off x="971600" y="260648"/>
            <a:ext cx="6984776" cy="369332"/>
          </a:xfrm>
          <a:prstGeom prst="rect">
            <a:avLst/>
          </a:prstGeom>
          <a:noFill/>
        </p:spPr>
        <p:txBody>
          <a:bodyPr wrap="square" rtlCol="0">
            <a:spAutoFit/>
          </a:bodyPr>
          <a:lstStyle/>
          <a:p>
            <a:r>
              <a:rPr lang="en-GB" dirty="0" smtClean="0"/>
              <a:t>Lines 1-5</a:t>
            </a:r>
            <a:endParaRPr lang="en-GB" dirty="0"/>
          </a:p>
        </p:txBody>
      </p:sp>
    </p:spTree>
    <p:extLst>
      <p:ext uri="{BB962C8B-B14F-4D97-AF65-F5344CB8AC3E}">
        <p14:creationId xmlns:p14="http://schemas.microsoft.com/office/powerpoint/2010/main" val="3414275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5544616" cy="720080"/>
          </a:xfrm>
        </p:spPr>
        <p:txBody>
          <a:bodyPr>
            <a:normAutofit fontScale="90000"/>
          </a:bodyPr>
          <a:lstStyle/>
          <a:p>
            <a:r>
              <a:rPr lang="en-GB" dirty="0" smtClean="0"/>
              <a:t>Opening questions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1. a) Why do you think the poet starts off with ‘&amp;’? </a:t>
            </a:r>
          </a:p>
          <a:p>
            <a:pPr marL="400050" lvl="1" indent="0">
              <a:buNone/>
            </a:pPr>
            <a:r>
              <a:rPr lang="en-GB" sz="3200" dirty="0" smtClean="0"/>
              <a:t>b) What does she expect us to know without reading the poem?</a:t>
            </a:r>
          </a:p>
          <a:p>
            <a:pPr marL="0" indent="0">
              <a:buNone/>
            </a:pPr>
            <a:r>
              <a:rPr lang="en-GB" dirty="0" smtClean="0"/>
              <a:t>2. The word ‘maiden’ is not used as much these days. </a:t>
            </a:r>
          </a:p>
          <a:p>
            <a:pPr marL="514350" indent="-514350">
              <a:buAutoNum type="alphaLcParenR"/>
            </a:pPr>
            <a:r>
              <a:rPr lang="en-GB" dirty="0" smtClean="0"/>
              <a:t>What do you think it means? </a:t>
            </a:r>
          </a:p>
          <a:p>
            <a:pPr marL="514350" indent="-514350">
              <a:buAutoNum type="alphaLcParenR"/>
            </a:pPr>
            <a:r>
              <a:rPr lang="en-GB" dirty="0" smtClean="0"/>
              <a:t>Can you think any words that have a similar meaning? </a:t>
            </a:r>
          </a:p>
          <a:p>
            <a:pPr marL="514350" indent="-514350">
              <a:buAutoNum type="alphaLcParenR"/>
            </a:pPr>
            <a:r>
              <a:rPr lang="en-GB" dirty="0" smtClean="0"/>
              <a:t>What does it tell us about the ‘maiden’?</a:t>
            </a:r>
          </a:p>
          <a:p>
            <a:pPr marL="0" indent="0">
              <a:buNone/>
            </a:pPr>
            <a:r>
              <a:rPr lang="en-GB" dirty="0" smtClean="0"/>
              <a:t>3. How do we expect the maiden to feel about her tower and how does she actually feel? Use a reference from the text to support your answer.</a:t>
            </a:r>
          </a:p>
          <a:p>
            <a:pPr marL="0" indent="0">
              <a:buNone/>
            </a:pPr>
            <a:r>
              <a:rPr lang="en-GB" dirty="0"/>
              <a:t>4</a:t>
            </a:r>
            <a:r>
              <a:rPr lang="en-GB" dirty="0" smtClean="0"/>
              <a:t>. What do you notice about line 5? Why did the writer choose to do this?</a:t>
            </a:r>
          </a:p>
          <a:p>
            <a:pPr marL="0" indent="0">
              <a:buNone/>
            </a:pPr>
            <a:r>
              <a:rPr lang="en-GB" dirty="0" smtClean="0"/>
              <a:t>5. What message is the writer trying to send in the first five lines?</a:t>
            </a:r>
          </a:p>
          <a:p>
            <a:pPr marL="0" indent="0">
              <a:buNone/>
            </a:pPr>
            <a:endParaRPr lang="en-GB" dirty="0"/>
          </a:p>
          <a:p>
            <a:pPr marL="0" indent="0">
              <a:buNone/>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a:p>
        </p:txBody>
      </p:sp>
      <p:pic>
        <p:nvPicPr>
          <p:cNvPr id="4" name="Picture 2" descr="C:\Documents and Settings\nbforsr\Local Settings\Temporary Internet Files\Content.IE5\W8RAXTIF\MC9003616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88639"/>
            <a:ext cx="1165925" cy="14623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Documents and Settings\rhforsr\Local Settings\Temporary Internet Files\Content.IE5\S6HC7F0O\MC90011606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873" y="138831"/>
            <a:ext cx="1023759" cy="1345953"/>
          </a:xfrm>
          <a:prstGeom prst="rect">
            <a:avLst/>
          </a:prstGeom>
          <a:noFill/>
          <a:ln>
            <a:noFill/>
          </a:ln>
        </p:spPr>
      </p:pic>
    </p:spTree>
    <p:extLst>
      <p:ext uri="{BB962C8B-B14F-4D97-AF65-F5344CB8AC3E}">
        <p14:creationId xmlns:p14="http://schemas.microsoft.com/office/powerpoint/2010/main" val="117961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1921</Words>
  <Application>Microsoft Office PowerPoint</Application>
  <PresentationFormat>On-screen Show (4:3)</PresentationFormat>
  <Paragraphs>139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Rapunzstiltskin </vt:lpstr>
      <vt:lpstr>Liz Lochhead</vt:lpstr>
      <vt:lpstr>The poem</vt:lpstr>
      <vt:lpstr>What Liz Lochhead Said </vt:lpstr>
      <vt:lpstr>‘Rapunzstiltskin’</vt:lpstr>
      <vt:lpstr>PowerPoint Presentation</vt:lpstr>
      <vt:lpstr>Watch the clip of ‘He’s Just not that in to you’</vt:lpstr>
      <vt:lpstr>PowerPoint Presentation</vt:lpstr>
      <vt:lpstr>Opening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Rapunzstiltskin by Liz Lochhead </vt:lpstr>
      <vt:lpstr>PowerPoint Presentation</vt:lpstr>
      <vt:lpstr>PowerPoint Presentation</vt:lpstr>
      <vt:lpstr>PowerPoint Presentation</vt:lpstr>
      <vt:lpstr>PowerPoint Presentation</vt:lpstr>
      <vt:lpstr>Important notes on the poem </vt:lpstr>
      <vt:lpstr>Important notes on the poem</vt:lpstr>
      <vt:lpstr>Questions</vt:lpstr>
      <vt:lpstr>PowerPoint Presentation</vt:lpstr>
      <vt:lpstr>Imagery</vt:lpstr>
      <vt:lpstr>Themes</vt:lpstr>
      <vt:lpstr>Example of an essay</vt:lpstr>
      <vt:lpstr>PowerPoint Presentation</vt:lpstr>
    </vt:vector>
  </TitlesOfParts>
  <Company>East Lothian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Rapunzstiltskin </dc:title>
  <dc:creator>Forster, Rachael</dc:creator>
  <cp:lastModifiedBy>Forster, Rachael</cp:lastModifiedBy>
  <cp:revision>16</cp:revision>
  <cp:lastPrinted>2011-12-19T08:08:44Z</cp:lastPrinted>
  <dcterms:created xsi:type="dcterms:W3CDTF">2011-12-13T11:58:36Z</dcterms:created>
  <dcterms:modified xsi:type="dcterms:W3CDTF">2011-12-19T08:26:37Z</dcterms:modified>
</cp:coreProperties>
</file>