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6B89070-A646-4AB7-B1E7-70FDAE786078}" type="datetimeFigureOut">
              <a:rPr lang="en-IE" smtClean="0"/>
              <a:t>02/04/2014</a:t>
            </a:fld>
            <a:endParaRPr lang="en-I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388F7F-3283-498D-985D-CB8D616FA70A}" type="slidenum">
              <a:rPr lang="en-IE" smtClean="0"/>
              <a:t>‹#›</a:t>
            </a:fld>
            <a:endParaRPr lang="en-I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9070-A646-4AB7-B1E7-70FDAE786078}" type="datetimeFigureOut">
              <a:rPr lang="en-IE" smtClean="0"/>
              <a:t>02/04/2014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8F7F-3283-498D-985D-CB8D616FA70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9070-A646-4AB7-B1E7-70FDAE786078}" type="datetimeFigureOut">
              <a:rPr lang="en-IE" smtClean="0"/>
              <a:t>02/04/2014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8F7F-3283-498D-985D-CB8D616FA70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9070-A646-4AB7-B1E7-70FDAE786078}" type="datetimeFigureOut">
              <a:rPr lang="en-IE" smtClean="0"/>
              <a:t>02/04/2014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8F7F-3283-498D-985D-CB8D616FA70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9070-A646-4AB7-B1E7-70FDAE786078}" type="datetimeFigureOut">
              <a:rPr lang="en-IE" smtClean="0"/>
              <a:t>02/04/2014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8F7F-3283-498D-985D-CB8D616FA70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9070-A646-4AB7-B1E7-70FDAE786078}" type="datetimeFigureOut">
              <a:rPr lang="en-IE" smtClean="0"/>
              <a:t>02/04/2014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8F7F-3283-498D-985D-CB8D616FA70A}" type="slidenum">
              <a:rPr lang="en-IE" smtClean="0"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9070-A646-4AB7-B1E7-70FDAE786078}" type="datetimeFigureOut">
              <a:rPr lang="en-IE" smtClean="0"/>
              <a:t>02/04/2014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8F7F-3283-498D-985D-CB8D616FA70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9070-A646-4AB7-B1E7-70FDAE786078}" type="datetimeFigureOut">
              <a:rPr lang="en-IE" smtClean="0"/>
              <a:t>02/04/2014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8F7F-3283-498D-985D-CB8D616FA70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9070-A646-4AB7-B1E7-70FDAE786078}" type="datetimeFigureOut">
              <a:rPr lang="en-IE" smtClean="0"/>
              <a:t>02/04/2014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8F7F-3283-498D-985D-CB8D616FA70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9070-A646-4AB7-B1E7-70FDAE786078}" type="datetimeFigureOut">
              <a:rPr lang="en-IE" smtClean="0"/>
              <a:t>02/04/2014</a:t>
            </a:fld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8F7F-3283-498D-985D-CB8D616FA70A}" type="slidenum">
              <a:rPr lang="en-IE" smtClean="0"/>
              <a:t>‹#›</a:t>
            </a:fld>
            <a:endParaRPr lang="en-I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9070-A646-4AB7-B1E7-70FDAE786078}" type="datetimeFigureOut">
              <a:rPr lang="en-IE" smtClean="0"/>
              <a:t>02/04/2014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8F7F-3283-498D-985D-CB8D616FA70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6B89070-A646-4AB7-B1E7-70FDAE786078}" type="datetimeFigureOut">
              <a:rPr lang="en-IE" smtClean="0"/>
              <a:t>02/04/2014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388F7F-3283-498D-985D-CB8D616FA70A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Who’s Afraid of Virginia Woolf?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Act III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193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George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He was once the evenings ‘slave’ and now he has become the ‘master’. </a:t>
            </a:r>
          </a:p>
          <a:p>
            <a:endParaRPr lang="en-IE" dirty="0" smtClean="0"/>
          </a:p>
          <a:p>
            <a:r>
              <a:rPr lang="en-IE" dirty="0" smtClean="0"/>
              <a:t>George warns Martha that he will win. </a:t>
            </a:r>
            <a:endParaRPr lang="en-IE" dirty="0"/>
          </a:p>
          <a:p>
            <a:pPr marL="6858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3477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Religious Allusion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Easter Sunday: the celebration of a resurrection; however George is planning a death. </a:t>
            </a:r>
          </a:p>
          <a:p>
            <a:pPr marL="6858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3241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ACT III, SCENE IV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Martha’s beautiful description of the child’s childhood is very poetic and a million miles from her crass side. </a:t>
            </a:r>
          </a:p>
          <a:p>
            <a:endParaRPr lang="en-IE" dirty="0"/>
          </a:p>
          <a:p>
            <a:r>
              <a:rPr lang="en-IE" dirty="0" smtClean="0"/>
              <a:t>As this occurs, George recites a Catholic mass. </a:t>
            </a:r>
          </a:p>
          <a:p>
            <a:endParaRPr lang="en-IE" dirty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07016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Honey’s change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‘I want a child’ – this suggests a change in the character o Honey in the play.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085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Son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George &amp; Martha once again blame each other for his problems.</a:t>
            </a:r>
          </a:p>
          <a:p>
            <a:endParaRPr lang="en-IE" dirty="0"/>
          </a:p>
          <a:p>
            <a:r>
              <a:rPr lang="en-IE" dirty="0" smtClean="0"/>
              <a:t>The circumstances of his death mirror the ‘</a:t>
            </a:r>
            <a:r>
              <a:rPr lang="en-IE" dirty="0" err="1" smtClean="0"/>
              <a:t>bergin</a:t>
            </a:r>
            <a:r>
              <a:rPr lang="en-IE" dirty="0" smtClean="0"/>
              <a:t>’ story. Therefore, the first evidence of it being a myth. </a:t>
            </a:r>
            <a:endParaRPr lang="en-IE" dirty="0"/>
          </a:p>
          <a:p>
            <a:endParaRPr lang="en-IE" dirty="0" smtClean="0"/>
          </a:p>
          <a:p>
            <a:r>
              <a:rPr lang="en-IE" dirty="0" smtClean="0"/>
              <a:t>Nick soon realises that the whole story was an invention.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254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Child as Jesus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Some readers see the child as Jesus. He is killed by George to save the sins of mankind (George &amp; Martha). </a:t>
            </a:r>
            <a:endParaRPr lang="en-IE" dirty="0"/>
          </a:p>
          <a:p>
            <a:endParaRPr lang="en-IE" dirty="0" smtClean="0"/>
          </a:p>
          <a:p>
            <a:r>
              <a:rPr lang="en-IE" dirty="0" smtClean="0"/>
              <a:t>Even the eating of the telegram could be seen as a form of communion. 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0950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Infertility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George ‘We couldn’t’ – in reference to the fact that they can’t have children.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848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reason behind the child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Some suggest that Albee uses the child to suggest that we need illusions (the child) in the modern world to avoid madness.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0226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George &amp; Martha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Does George kill the child because:</a:t>
            </a:r>
          </a:p>
          <a:p>
            <a:endParaRPr lang="en-IE" dirty="0"/>
          </a:p>
          <a:p>
            <a:r>
              <a:rPr lang="en-IE" dirty="0" smtClean="0"/>
              <a:t>1) He is acting nobly and he wants to save Martha from her destructive fantasy of the child. </a:t>
            </a:r>
          </a:p>
          <a:p>
            <a:endParaRPr lang="en-IE" dirty="0"/>
          </a:p>
          <a:p>
            <a:r>
              <a:rPr lang="en-IE" dirty="0" smtClean="0"/>
              <a:t>OR</a:t>
            </a:r>
          </a:p>
          <a:p>
            <a:endParaRPr lang="en-IE" dirty="0"/>
          </a:p>
          <a:p>
            <a:r>
              <a:rPr lang="en-IE" dirty="0" smtClean="0"/>
              <a:t>2) He is punishing Martha for what she has done earlier in the play</a:t>
            </a:r>
            <a:r>
              <a:rPr lang="en-IE" smtClean="0"/>
              <a:t>. 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79093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Act III, Scene V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All of the plays drunken energy has now subsided and been replaced by an exhausted set of characters.</a:t>
            </a:r>
          </a:p>
          <a:p>
            <a:endParaRPr lang="en-IE" dirty="0"/>
          </a:p>
          <a:p>
            <a:r>
              <a:rPr lang="en-IE" dirty="0" smtClean="0"/>
              <a:t>It’s all filled with uncertainty.</a:t>
            </a:r>
          </a:p>
          <a:p>
            <a:endParaRPr lang="en-IE" dirty="0"/>
          </a:p>
          <a:p>
            <a:r>
              <a:rPr lang="en-IE" dirty="0" smtClean="0"/>
              <a:t>George sings Martha ‘Who’s Afraid…’ as a lullaby now.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7890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Act III, Scene 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Martha: a woman full of desperation and self-pity.</a:t>
            </a:r>
          </a:p>
          <a:p>
            <a:endParaRPr lang="en-IE" dirty="0"/>
          </a:p>
          <a:p>
            <a:r>
              <a:rPr lang="en-IE" dirty="0" smtClean="0"/>
              <a:t>We see her starved for affection.</a:t>
            </a:r>
          </a:p>
          <a:p>
            <a:endParaRPr lang="en-IE" dirty="0"/>
          </a:p>
          <a:p>
            <a:r>
              <a:rPr lang="en-IE" dirty="0" smtClean="0"/>
              <a:t>Martha’s ‘worship’ of her father has turned into admitting he cries all the time.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7592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Three Readings of the Play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1) Hopeful: now that they have ‘exercised’ their demons – and their vices &amp; cruelty – they can move on with happier, more honest lives.</a:t>
            </a:r>
          </a:p>
          <a:p>
            <a:endParaRPr lang="en-IE" dirty="0"/>
          </a:p>
          <a:p>
            <a:r>
              <a:rPr lang="en-IE" dirty="0" smtClean="0"/>
              <a:t>2) Bleak:  George &amp; Martha are totally defenceless against the world. </a:t>
            </a:r>
          </a:p>
          <a:p>
            <a:endParaRPr lang="en-IE" dirty="0"/>
          </a:p>
          <a:p>
            <a:r>
              <a:rPr lang="en-IE" dirty="0" smtClean="0"/>
              <a:t>3) Ritual: George &amp; Martha are simply completing the circle of horrible events that characterise all their evenings. It’s relatable to </a:t>
            </a:r>
            <a:r>
              <a:rPr lang="en-IE" smtClean="0"/>
              <a:t>absurdist theatre.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4923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Martha and George cry all the time too…alcohol metaphor signifies the painful cycle of their lives.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2028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Act III, Scene II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Nick is a ‘flop’ in bed as we are told here. </a:t>
            </a:r>
          </a:p>
          <a:p>
            <a:endParaRPr lang="en-IE" dirty="0"/>
          </a:p>
          <a:p>
            <a:r>
              <a:rPr lang="en-IE" dirty="0" smtClean="0"/>
              <a:t>Martha’s vulnerability…Nick’s sexual inadequacies. We are beginning to see the truth behind the act.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3286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Martha &amp; Nick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Martha calling the men she’s been with ‘poor babies’. Could they be a substitute for children themselves.</a:t>
            </a:r>
          </a:p>
          <a:p>
            <a:endParaRPr lang="en-IE" dirty="0"/>
          </a:p>
          <a:p>
            <a:r>
              <a:rPr lang="en-IE" dirty="0" smtClean="0"/>
              <a:t>Martha’s suggestion to Nick that George is the only man that has satisfied her again evokes appearance and reality.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4116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George &amp; Martha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dirty="0" smtClean="0"/>
              <a:t>Martha: George ‘who has made…the mistake of loving me and must be punished for it.’ </a:t>
            </a:r>
          </a:p>
          <a:p>
            <a:endParaRPr lang="en-IE" dirty="0"/>
          </a:p>
          <a:p>
            <a:r>
              <a:rPr lang="en-IE" dirty="0" smtClean="0"/>
              <a:t>Does Martha see herself as unworthy of love and therefore despises anyone who would love her. </a:t>
            </a:r>
          </a:p>
          <a:p>
            <a:endParaRPr lang="en-IE" dirty="0"/>
          </a:p>
          <a:p>
            <a:r>
              <a:rPr lang="en-IE" dirty="0" smtClean="0"/>
              <a:t>She sums the relationship up as: ‘George and Martha: sad, sad, sad.’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9487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Martha &amp; Nick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Nick as a ‘gelding’ or castrated horse. Does this mean that Martha has destroyed Nick as well as George?</a:t>
            </a:r>
          </a:p>
          <a:p>
            <a:endParaRPr lang="en-IE" dirty="0"/>
          </a:p>
          <a:p>
            <a:r>
              <a:rPr lang="en-IE" dirty="0" smtClean="0"/>
              <a:t>Why does Nick readily take on the role of houseboy? Is he desperate to get ahead? Or because Honey is still laid out in the bathroom. </a:t>
            </a:r>
          </a:p>
          <a:p>
            <a:endParaRPr lang="en-IE" dirty="0"/>
          </a:p>
          <a:p>
            <a:r>
              <a:rPr lang="en-IE" dirty="0" smtClean="0"/>
              <a:t>The term Gigolo is a male prostitute. Could Nick be called one?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0071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Act III, Scene III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George shouting flowers for the dead. This heralds the death of their son. </a:t>
            </a:r>
          </a:p>
          <a:p>
            <a:endParaRPr lang="en-IE" dirty="0"/>
          </a:p>
          <a:p>
            <a:r>
              <a:rPr lang="en-IE" dirty="0" smtClean="0"/>
              <a:t>George &amp; Martha attack Nick.</a:t>
            </a:r>
          </a:p>
          <a:p>
            <a:endParaRPr lang="en-IE" dirty="0"/>
          </a:p>
          <a:p>
            <a:r>
              <a:rPr lang="en-IE" dirty="0" smtClean="0"/>
              <a:t>‘Pansies</a:t>
            </a:r>
            <a:r>
              <a:rPr lang="en-IE" dirty="0"/>
              <a:t>!</a:t>
            </a:r>
            <a:r>
              <a:rPr lang="en-IE" dirty="0" smtClean="0"/>
              <a:t> Rosemary</a:t>
            </a:r>
            <a:r>
              <a:rPr lang="en-IE" dirty="0"/>
              <a:t>!</a:t>
            </a:r>
            <a:r>
              <a:rPr lang="en-IE" dirty="0" smtClean="0"/>
              <a:t> Violence!’ again the violence references come out.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4906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Truth &amp; Illusion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scene is littered with references to truth and illusion and Martha even makes the theme explicit here.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0683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1270</TotalTime>
  <Words>734</Words>
  <Application>Microsoft Office PowerPoint</Application>
  <PresentationFormat>On-screen Show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Austin</vt:lpstr>
      <vt:lpstr>Who’s Afraid of Virginia Woolf?</vt:lpstr>
      <vt:lpstr>Act III, Scene I</vt:lpstr>
      <vt:lpstr>PowerPoint Presentation</vt:lpstr>
      <vt:lpstr>Act III, Scene II</vt:lpstr>
      <vt:lpstr>Martha &amp; Nick</vt:lpstr>
      <vt:lpstr>George &amp; Martha</vt:lpstr>
      <vt:lpstr>Martha &amp; Nick</vt:lpstr>
      <vt:lpstr>Act III, Scene III</vt:lpstr>
      <vt:lpstr>Truth &amp; Illusion </vt:lpstr>
      <vt:lpstr>George</vt:lpstr>
      <vt:lpstr>Religious Allusion</vt:lpstr>
      <vt:lpstr>ACT III, SCENE IV</vt:lpstr>
      <vt:lpstr>Honey’s change</vt:lpstr>
      <vt:lpstr>The Son </vt:lpstr>
      <vt:lpstr>The Child as Jesus</vt:lpstr>
      <vt:lpstr>Infertility</vt:lpstr>
      <vt:lpstr>The reason behind the child</vt:lpstr>
      <vt:lpstr>George &amp; Martha </vt:lpstr>
      <vt:lpstr>Act III, Scene V</vt:lpstr>
      <vt:lpstr>Three Readings of the Play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Who’s Afraid of Virginia Woolf?</dc:title>
  <dc:creator>Alan O' Leary</dc:creator>
  <cp:lastModifiedBy>Alan O' Leary</cp:lastModifiedBy>
  <cp:revision>40</cp:revision>
  <dcterms:created xsi:type="dcterms:W3CDTF">2014-03-06T07:58:47Z</dcterms:created>
  <dcterms:modified xsi:type="dcterms:W3CDTF">2014-04-02T07:15:19Z</dcterms:modified>
</cp:coreProperties>
</file>